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83" r:id="rId10"/>
    <p:sldId id="284" r:id="rId11"/>
    <p:sldId id="285" r:id="rId12"/>
    <p:sldId id="286" r:id="rId13"/>
    <p:sldId id="287" r:id="rId14"/>
    <p:sldId id="288" r:id="rId15"/>
    <p:sldId id="291" r:id="rId16"/>
    <p:sldId id="278" r:id="rId17"/>
    <p:sldId id="290" r:id="rId18"/>
    <p:sldId id="272" r:id="rId19"/>
    <p:sldId id="277" r:id="rId20"/>
    <p:sldId id="289" r:id="rId2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095" autoAdjust="0"/>
  </p:normalViewPr>
  <p:slideViewPr>
    <p:cSldViewPr snapToGrid="0">
      <p:cViewPr varScale="1">
        <p:scale>
          <a:sx n="61" d="100"/>
          <a:sy n="61" d="100"/>
        </p:scale>
        <p:origin x="7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ita.metzinger\Desktop\Metz\Marketing\Segment%20Scratchwokr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966300371496682E-2"/>
          <c:y val="3.4763885942886125E-2"/>
          <c:w val="0.93903369962850336"/>
          <c:h val="0.847032344937885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% Customer Share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5208436177581063E-2"/>
                  <c:y val="-1.50493012739767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B84-4843-860F-C800B7530E95}"/>
                </c:ext>
              </c:extLst>
            </c:dLbl>
            <c:dLbl>
              <c:idx val="2"/>
              <c:layout>
                <c:manualLayout>
                  <c:x val="1.0528917353709998E-2"/>
                  <c:y val="-1.50493012739767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84-4843-860F-C800B7530E95}"/>
                </c:ext>
              </c:extLst>
            </c:dLbl>
            <c:dLbl>
              <c:idx val="3"/>
              <c:layout>
                <c:manualLayout>
                  <c:x val="5.8493985298388876E-3"/>
                  <c:y val="-1.75575181529728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84-4843-860F-C800B7530E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Sheet2!$B$2:$B$5</c:f>
              <c:strCache>
                <c:ptCount val="4"/>
                <c:pt idx="0">
                  <c:v>Consumers of Convenience</c:v>
                </c:pt>
                <c:pt idx="1">
                  <c:v>Health Conscious Consumers</c:v>
                </c:pt>
                <c:pt idx="2">
                  <c:v>Hamburgers or Bust!</c:v>
                </c:pt>
                <c:pt idx="3">
                  <c:v>A Little Bit of Everything</c:v>
                </c:pt>
              </c:strCache>
            </c:strRef>
          </c:cat>
          <c:val>
            <c:numRef>
              <c:f>Sheet2!$C$2:$C$5</c:f>
              <c:numCache>
                <c:formatCode>0%</c:formatCode>
                <c:ptCount val="4"/>
                <c:pt idx="0">
                  <c:v>0.28660000000000002</c:v>
                </c:pt>
                <c:pt idx="1">
                  <c:v>0.31219999999999998</c:v>
                </c:pt>
                <c:pt idx="2">
                  <c:v>0.2974</c:v>
                </c:pt>
                <c:pt idx="3">
                  <c:v>0.1038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1-4B27-B634-59BAF64C2E23}"/>
            </c:ext>
          </c:extLst>
        </c:ser>
        <c:ser>
          <c:idx val="1"/>
          <c:order val="1"/>
          <c:tx>
            <c:strRef>
              <c:f>Sheet2!$D$1</c:f>
              <c:strCache>
                <c:ptCount val="1"/>
                <c:pt idx="0">
                  <c:v>% Revenue Share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339759411935555E-2"/>
                  <c:y val="-1.50493012739767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84-4843-860F-C800B7530E95}"/>
                </c:ext>
              </c:extLst>
            </c:dLbl>
            <c:dLbl>
              <c:idx val="1"/>
              <c:layout>
                <c:manualLayout>
                  <c:x val="1.9887955001452132E-2"/>
                  <c:y val="-1.50493012739766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84-4843-860F-C800B7530E95}"/>
                </c:ext>
              </c:extLst>
            </c:dLbl>
            <c:dLbl>
              <c:idx val="2"/>
              <c:layout>
                <c:manualLayout>
                  <c:x val="2.1057834707419908E-2"/>
                  <c:y val="-1.75575181529727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84-4843-860F-C800B7530E95}"/>
                </c:ext>
              </c:extLst>
            </c:dLbl>
            <c:dLbl>
              <c:idx val="3"/>
              <c:layout>
                <c:manualLayout>
                  <c:x val="1.4038556471613329E-2"/>
                  <c:y val="-1.25410843949805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84-4843-860F-C800B7530E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Sheet2!$B$2:$B$5</c:f>
              <c:strCache>
                <c:ptCount val="4"/>
                <c:pt idx="0">
                  <c:v>Consumers of Convenience</c:v>
                </c:pt>
                <c:pt idx="1">
                  <c:v>Health Conscious Consumers</c:v>
                </c:pt>
                <c:pt idx="2">
                  <c:v>Hamburgers or Bust!</c:v>
                </c:pt>
                <c:pt idx="3">
                  <c:v>A Little Bit of Everything</c:v>
                </c:pt>
              </c:strCache>
            </c:strRef>
          </c:cat>
          <c:val>
            <c:numRef>
              <c:f>Sheet2!$D$2:$D$5</c:f>
              <c:numCache>
                <c:formatCode>0%</c:formatCode>
                <c:ptCount val="4"/>
                <c:pt idx="0">
                  <c:v>0.13780000000000001</c:v>
                </c:pt>
                <c:pt idx="1">
                  <c:v>0.13550000000000001</c:v>
                </c:pt>
                <c:pt idx="2">
                  <c:v>0.13980000000000001</c:v>
                </c:pt>
                <c:pt idx="3">
                  <c:v>0.58689999999999998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C1-4B27-B634-59BAF64C2E2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shape val="box"/>
        <c:axId val="407783432"/>
        <c:axId val="407784608"/>
        <c:axId val="0"/>
      </c:bar3DChart>
      <c:catAx>
        <c:axId val="407783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407784608"/>
        <c:crossesAt val="0"/>
        <c:auto val="1"/>
        <c:lblAlgn val="ctr"/>
        <c:lblOffset val="100"/>
        <c:noMultiLvlLbl val="0"/>
      </c:catAx>
      <c:valAx>
        <c:axId val="407784608"/>
        <c:scaling>
          <c:orientation val="minMax"/>
          <c:max val="0.60000000000000009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407783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994837422185735"/>
          <c:y val="1.6452125249686082E-2"/>
          <c:w val="0.45252374832773984"/>
          <c:h val="0.143283268282692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C7EC1-FF1C-4D91-8647-0700570D9FF7}" type="doc">
      <dgm:prSet loTypeId="urn:microsoft.com/office/officeart/2005/8/layout/vList6" loCatId="process" qsTypeId="urn:microsoft.com/office/officeart/2005/8/quickstyle/3d4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18471E4F-DC9C-4877-86E5-EB1B7D8BF5E3}">
      <dgm:prSet phldrT="[Text]" custT="1"/>
      <dgm:spPr/>
      <dgm:t>
        <a:bodyPr/>
        <a:lstStyle/>
        <a:p>
          <a:r>
            <a:rPr lang="en-US" sz="2200" dirty="0"/>
            <a:t>Segmentation</a:t>
          </a:r>
        </a:p>
      </dgm:t>
    </dgm:pt>
    <dgm:pt modelId="{761116EF-721E-49E2-A5DF-C5C9DF126423}" type="parTrans" cxnId="{D8F31590-3FD4-4A83-BB02-FD297F2F67A8}">
      <dgm:prSet/>
      <dgm:spPr/>
      <dgm:t>
        <a:bodyPr/>
        <a:lstStyle/>
        <a:p>
          <a:endParaRPr lang="en-US"/>
        </a:p>
      </dgm:t>
    </dgm:pt>
    <dgm:pt modelId="{A0283180-66CB-4A3B-BC39-E85CE6D23649}" type="sibTrans" cxnId="{D8F31590-3FD4-4A83-BB02-FD297F2F67A8}">
      <dgm:prSet/>
      <dgm:spPr/>
      <dgm:t>
        <a:bodyPr/>
        <a:lstStyle/>
        <a:p>
          <a:endParaRPr lang="en-US"/>
        </a:p>
      </dgm:t>
    </dgm:pt>
    <dgm:pt modelId="{41568314-411C-4ED6-85FC-C6EC29F3C8D0}">
      <dgm:prSet phldrT="[Text]" custT="1"/>
      <dgm:spPr/>
      <dgm:t>
        <a:bodyPr/>
        <a:lstStyle/>
        <a:p>
          <a:r>
            <a:rPr lang="en-US" sz="2200" dirty="0"/>
            <a:t>Ordinary Least Square</a:t>
          </a:r>
        </a:p>
      </dgm:t>
    </dgm:pt>
    <dgm:pt modelId="{8BEC44C4-3998-4A0C-844D-49B4CA2F9077}" type="parTrans" cxnId="{9B8F6892-9C33-4EE0-84ED-11165E776CCE}">
      <dgm:prSet/>
      <dgm:spPr/>
      <dgm:t>
        <a:bodyPr/>
        <a:lstStyle/>
        <a:p>
          <a:endParaRPr lang="en-US"/>
        </a:p>
      </dgm:t>
    </dgm:pt>
    <dgm:pt modelId="{C4CA5BB0-4B4E-46F6-8D89-8DA71A5FC9C8}" type="sibTrans" cxnId="{9B8F6892-9C33-4EE0-84ED-11165E776CCE}">
      <dgm:prSet/>
      <dgm:spPr/>
      <dgm:t>
        <a:bodyPr/>
        <a:lstStyle/>
        <a:p>
          <a:endParaRPr lang="en-US"/>
        </a:p>
      </dgm:t>
    </dgm:pt>
    <dgm:pt modelId="{7BAD05D3-AAAB-4924-84C7-371E2A6217DA}">
      <dgm:prSet custT="1"/>
      <dgm:spPr/>
      <dgm:t>
        <a:bodyPr/>
        <a:lstStyle/>
        <a:p>
          <a:r>
            <a:rPr lang="en-US" sz="2000" dirty="0"/>
            <a:t>Market Basket Analysis and Marcom</a:t>
          </a:r>
        </a:p>
      </dgm:t>
    </dgm:pt>
    <dgm:pt modelId="{2B0F7745-7A49-45D2-B6F8-2C6081FA9D5B}" type="parTrans" cxnId="{46B792E9-D3D6-4802-8099-A6E77CEB20D9}">
      <dgm:prSet/>
      <dgm:spPr/>
      <dgm:t>
        <a:bodyPr/>
        <a:lstStyle/>
        <a:p>
          <a:endParaRPr lang="en-US"/>
        </a:p>
      </dgm:t>
    </dgm:pt>
    <dgm:pt modelId="{D5FA2D26-3002-4299-95BC-743EA98EDAEF}" type="sibTrans" cxnId="{46B792E9-D3D6-4802-8099-A6E77CEB20D9}">
      <dgm:prSet/>
      <dgm:spPr/>
      <dgm:t>
        <a:bodyPr/>
        <a:lstStyle/>
        <a:p>
          <a:endParaRPr lang="en-US"/>
        </a:p>
      </dgm:t>
    </dgm:pt>
    <dgm:pt modelId="{4F3F66F7-098F-4E18-AD77-B8BF4D6506CC}">
      <dgm:prSet custT="1"/>
      <dgm:spPr/>
      <dgm:t>
        <a:bodyPr/>
        <a:lstStyle/>
        <a:p>
          <a:r>
            <a:rPr lang="en-US" sz="2200" dirty="0"/>
            <a:t>Cluster Analysis</a:t>
          </a:r>
        </a:p>
      </dgm:t>
    </dgm:pt>
    <dgm:pt modelId="{7E66C646-7044-4F08-9BC5-39BAFFB70669}" type="parTrans" cxnId="{E2442D3A-5286-4CE1-BDA7-1AEF2A7A7D77}">
      <dgm:prSet/>
      <dgm:spPr/>
      <dgm:t>
        <a:bodyPr/>
        <a:lstStyle/>
        <a:p>
          <a:endParaRPr lang="en-US"/>
        </a:p>
      </dgm:t>
    </dgm:pt>
    <dgm:pt modelId="{328C1552-048B-4D21-B825-DF2810E88C27}" type="sibTrans" cxnId="{E2442D3A-5286-4CE1-BDA7-1AEF2A7A7D77}">
      <dgm:prSet/>
      <dgm:spPr/>
      <dgm:t>
        <a:bodyPr/>
        <a:lstStyle/>
        <a:p>
          <a:endParaRPr lang="en-US"/>
        </a:p>
      </dgm:t>
    </dgm:pt>
    <dgm:pt modelId="{F4CF0553-4485-4954-9DA5-A15F5909F3F7}">
      <dgm:prSet custT="1"/>
      <dgm:spPr/>
      <dgm:t>
        <a:bodyPr anchor="ctr"/>
        <a:lstStyle/>
        <a:p>
          <a:r>
            <a:rPr lang="en-US" sz="1450" dirty="0">
              <a:latin typeface="+mn-lt"/>
              <a:cs typeface="Arial" panose="020B0604020202020204" pitchFamily="34" charset="0"/>
            </a:rPr>
            <a:t>Bundle most relevant products to increase sales &amp; revenue</a:t>
          </a:r>
        </a:p>
      </dgm:t>
    </dgm:pt>
    <dgm:pt modelId="{A2291E94-5CD7-4299-B5D9-E629A11D1D25}" type="parTrans" cxnId="{DC8D92C8-87A8-4914-B34F-8DD356648F40}">
      <dgm:prSet/>
      <dgm:spPr/>
      <dgm:t>
        <a:bodyPr/>
        <a:lstStyle/>
        <a:p>
          <a:endParaRPr lang="en-US"/>
        </a:p>
      </dgm:t>
    </dgm:pt>
    <dgm:pt modelId="{5BAEA17C-521F-4435-A327-ADE65794B927}" type="sibTrans" cxnId="{DC8D92C8-87A8-4914-B34F-8DD356648F40}">
      <dgm:prSet/>
      <dgm:spPr/>
      <dgm:t>
        <a:bodyPr/>
        <a:lstStyle/>
        <a:p>
          <a:endParaRPr lang="en-US"/>
        </a:p>
      </dgm:t>
    </dgm:pt>
    <dgm:pt modelId="{1BD1CC83-1FC3-4B82-922A-3A11240E47EB}">
      <dgm:prSet phldrT="[Text]" custT="1"/>
      <dgm:spPr/>
      <dgm:t>
        <a:bodyPr/>
        <a:lstStyle/>
        <a:p>
          <a:r>
            <a:rPr lang="en-US" sz="2200" dirty="0"/>
            <a:t>Price Sensitivity Analysis</a:t>
          </a:r>
        </a:p>
      </dgm:t>
    </dgm:pt>
    <dgm:pt modelId="{47FBEBDA-8225-420E-8CAF-5669679C3714}" type="sibTrans" cxnId="{79393E76-7CAE-4C96-BCEA-3C836F363EC9}">
      <dgm:prSet/>
      <dgm:spPr/>
      <dgm:t>
        <a:bodyPr/>
        <a:lstStyle/>
        <a:p>
          <a:endParaRPr lang="en-US"/>
        </a:p>
      </dgm:t>
    </dgm:pt>
    <dgm:pt modelId="{2702F4B6-BFC4-4926-BBB7-D6C53A3E58FF}" type="parTrans" cxnId="{79393E76-7CAE-4C96-BCEA-3C836F363EC9}">
      <dgm:prSet/>
      <dgm:spPr/>
      <dgm:t>
        <a:bodyPr/>
        <a:lstStyle/>
        <a:p>
          <a:endParaRPr lang="en-US"/>
        </a:p>
      </dgm:t>
    </dgm:pt>
    <dgm:pt modelId="{5A8FFF0A-9B05-47E3-A6E4-97E770BFE88C}">
      <dgm:prSet custT="1"/>
      <dgm:spPr/>
      <dgm:t>
        <a:bodyPr anchor="ctr"/>
        <a:lstStyle/>
        <a:p>
          <a:r>
            <a:rPr lang="en-US" sz="1800" dirty="0">
              <a:latin typeface="+mn-lt"/>
              <a:cs typeface="Arial" panose="020B0604020202020204" pitchFamily="34" charset="0"/>
            </a:rPr>
            <a:t>Determine which cluster is price sensitive/insensitive.</a:t>
          </a:r>
        </a:p>
      </dgm:t>
    </dgm:pt>
    <dgm:pt modelId="{D7A58576-E15F-4392-93AD-3D4DD2D0485E}" type="parTrans" cxnId="{37F3D447-FF59-4962-843E-399E23251713}">
      <dgm:prSet/>
      <dgm:spPr/>
      <dgm:t>
        <a:bodyPr/>
        <a:lstStyle/>
        <a:p>
          <a:endParaRPr lang="en-US"/>
        </a:p>
      </dgm:t>
    </dgm:pt>
    <dgm:pt modelId="{5C922EE5-4390-4357-83F1-2A32800A2F48}" type="sibTrans" cxnId="{37F3D447-FF59-4962-843E-399E23251713}">
      <dgm:prSet/>
      <dgm:spPr/>
      <dgm:t>
        <a:bodyPr/>
        <a:lstStyle/>
        <a:p>
          <a:endParaRPr lang="en-US"/>
        </a:p>
      </dgm:t>
    </dgm:pt>
    <dgm:pt modelId="{C4D2AEAD-695A-4663-AA0D-F54C5B6253E0}">
      <dgm:prSet custT="1"/>
      <dgm:spPr/>
      <dgm:t>
        <a:bodyPr anchor="ctr"/>
        <a:lstStyle/>
        <a:p>
          <a:r>
            <a:rPr lang="en-US" sz="1800" dirty="0">
              <a:latin typeface="+mn-lt"/>
              <a:cs typeface="Arial" panose="020B0604020202020204" pitchFamily="34" charset="0"/>
            </a:rPr>
            <a:t>How would price increase or decreases impact revenue</a:t>
          </a:r>
        </a:p>
      </dgm:t>
    </dgm:pt>
    <dgm:pt modelId="{AB676392-4389-4849-B762-6EC4028B2D1C}" type="parTrans" cxnId="{C5A5AF4A-5EAA-4DAA-81B5-891557C7DB5A}">
      <dgm:prSet/>
      <dgm:spPr/>
      <dgm:t>
        <a:bodyPr/>
        <a:lstStyle/>
        <a:p>
          <a:endParaRPr lang="en-US"/>
        </a:p>
      </dgm:t>
    </dgm:pt>
    <dgm:pt modelId="{9E029B93-64D6-484E-9CD6-494ECD26648C}" type="sibTrans" cxnId="{C5A5AF4A-5EAA-4DAA-81B5-891557C7DB5A}">
      <dgm:prSet/>
      <dgm:spPr/>
      <dgm:t>
        <a:bodyPr/>
        <a:lstStyle/>
        <a:p>
          <a:endParaRPr lang="en-US"/>
        </a:p>
      </dgm:t>
    </dgm:pt>
    <dgm:pt modelId="{26745849-A427-41CC-9845-4BDA204A08AF}">
      <dgm:prSet custT="1"/>
      <dgm:spPr/>
      <dgm:t>
        <a:bodyPr anchor="ctr"/>
        <a:lstStyle/>
        <a:p>
          <a:r>
            <a:rPr lang="en-US" sz="1600" b="0" dirty="0">
              <a:latin typeface="+mn-lt"/>
              <a:cs typeface="Arial" panose="020B0604020202020204" pitchFamily="34" charset="0"/>
            </a:rPr>
            <a:t>Identify Product Purchase Patterns</a:t>
          </a:r>
        </a:p>
      </dgm:t>
    </dgm:pt>
    <dgm:pt modelId="{79F8D43B-1774-404E-87A4-1BC32E69F2F7}" type="parTrans" cxnId="{B236AC3F-5599-49C0-9F1E-DD587651D7C7}">
      <dgm:prSet/>
      <dgm:spPr/>
      <dgm:t>
        <a:bodyPr/>
        <a:lstStyle/>
        <a:p>
          <a:endParaRPr lang="en-US"/>
        </a:p>
      </dgm:t>
    </dgm:pt>
    <dgm:pt modelId="{3861393C-7B14-4194-97FF-1F47E284333A}" type="sibTrans" cxnId="{B236AC3F-5599-49C0-9F1E-DD587651D7C7}">
      <dgm:prSet/>
      <dgm:spPr/>
      <dgm:t>
        <a:bodyPr/>
        <a:lstStyle/>
        <a:p>
          <a:endParaRPr lang="en-US"/>
        </a:p>
      </dgm:t>
    </dgm:pt>
    <dgm:pt modelId="{0A9D6947-F37A-4109-B353-ECDD48843894}">
      <dgm:prSet custT="1"/>
      <dgm:spPr/>
      <dgm:t>
        <a:bodyPr anchor="ctr"/>
        <a:lstStyle/>
        <a:p>
          <a:r>
            <a:rPr lang="en-US" sz="1600" b="0" dirty="0">
              <a:latin typeface="+mn-lt"/>
              <a:cs typeface="Arial" panose="020B0604020202020204" pitchFamily="34" charset="0"/>
            </a:rPr>
            <a:t>Analyze What Percent of the Total Population Each Cluster Represents.</a:t>
          </a:r>
        </a:p>
      </dgm:t>
    </dgm:pt>
    <dgm:pt modelId="{2943365E-2C62-4BE0-9D34-CE7522C8E3F0}" type="parTrans" cxnId="{3625AA76-DA0A-468B-813C-C93C20592DB5}">
      <dgm:prSet/>
      <dgm:spPr/>
      <dgm:t>
        <a:bodyPr/>
        <a:lstStyle/>
        <a:p>
          <a:endParaRPr lang="en-US"/>
        </a:p>
      </dgm:t>
    </dgm:pt>
    <dgm:pt modelId="{43A2E272-D30E-4A0A-9795-403AA1B96202}" type="sibTrans" cxnId="{3625AA76-DA0A-468B-813C-C93C20592DB5}">
      <dgm:prSet/>
      <dgm:spPr/>
      <dgm:t>
        <a:bodyPr/>
        <a:lstStyle/>
        <a:p>
          <a:endParaRPr lang="en-US"/>
        </a:p>
      </dgm:t>
    </dgm:pt>
    <dgm:pt modelId="{02E5749E-0871-4627-828F-1370D08140F2}">
      <dgm:prSet custT="1"/>
      <dgm:spPr/>
      <dgm:t>
        <a:bodyPr anchor="ctr"/>
        <a:lstStyle/>
        <a:p>
          <a:r>
            <a:rPr lang="en-US" sz="1600" b="0" dirty="0">
              <a:latin typeface="+mn-lt"/>
              <a:cs typeface="Arial" panose="020B0604020202020204" pitchFamily="34" charset="0"/>
            </a:rPr>
            <a:t>Determine What Percent of the Total Revenue Each Cluster Represents.</a:t>
          </a:r>
        </a:p>
      </dgm:t>
    </dgm:pt>
    <dgm:pt modelId="{3DB85B42-1101-424C-B73A-29DCA5F09935}" type="parTrans" cxnId="{1E0E84F2-434B-4AD9-B8E2-A175F4B15F1F}">
      <dgm:prSet/>
      <dgm:spPr/>
      <dgm:t>
        <a:bodyPr/>
        <a:lstStyle/>
        <a:p>
          <a:endParaRPr lang="en-US"/>
        </a:p>
      </dgm:t>
    </dgm:pt>
    <dgm:pt modelId="{9EA9D5E6-4A5B-45C8-91D1-E0E4A8D9584E}" type="sibTrans" cxnId="{1E0E84F2-434B-4AD9-B8E2-A175F4B15F1F}">
      <dgm:prSet/>
      <dgm:spPr/>
      <dgm:t>
        <a:bodyPr/>
        <a:lstStyle/>
        <a:p>
          <a:endParaRPr lang="en-US"/>
        </a:p>
      </dgm:t>
    </dgm:pt>
    <dgm:pt modelId="{53100B56-7298-4FD6-884F-20282FE58220}">
      <dgm:prSet phldrT="[Text]" custT="1"/>
      <dgm:spPr/>
      <dgm:t>
        <a:bodyPr anchor="ctr"/>
        <a:lstStyle/>
        <a:p>
          <a:r>
            <a:rPr lang="en-US" sz="1800" dirty="0"/>
            <a:t>Significant Variables for segmentation</a:t>
          </a:r>
        </a:p>
      </dgm:t>
    </dgm:pt>
    <dgm:pt modelId="{DFCA0A8F-3D5A-44D4-9460-5D0354862464}" type="parTrans" cxnId="{B1DDC263-8B2C-4B7C-9B5A-AA934B92A417}">
      <dgm:prSet/>
      <dgm:spPr/>
      <dgm:t>
        <a:bodyPr/>
        <a:lstStyle/>
        <a:p>
          <a:endParaRPr lang="en-US"/>
        </a:p>
      </dgm:t>
    </dgm:pt>
    <dgm:pt modelId="{B85E0F18-60C6-4A95-8CFC-A10FEA76C08F}" type="sibTrans" cxnId="{B1DDC263-8B2C-4B7C-9B5A-AA934B92A417}">
      <dgm:prSet/>
      <dgm:spPr/>
      <dgm:t>
        <a:bodyPr/>
        <a:lstStyle/>
        <a:p>
          <a:endParaRPr lang="en-US"/>
        </a:p>
      </dgm:t>
    </dgm:pt>
    <dgm:pt modelId="{CDEC6AC4-95C5-4AA4-AFE3-D5DAD51AE4A2}">
      <dgm:prSet phldrT="[Text]" custT="1"/>
      <dgm:spPr/>
      <dgm:t>
        <a:bodyPr anchor="ctr"/>
        <a:lstStyle/>
        <a:p>
          <a:r>
            <a:rPr lang="en-US" sz="1800" dirty="0"/>
            <a:t>Determine what relationships exist within the datasets to understand customer behavior.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68562E-1462-428E-870A-FB25974517E0}" type="parTrans" cxnId="{9D2E20E8-CA62-4E6A-B1FC-D1532A76E0A7}">
      <dgm:prSet/>
      <dgm:spPr/>
      <dgm:t>
        <a:bodyPr/>
        <a:lstStyle/>
        <a:p>
          <a:endParaRPr lang="en-US"/>
        </a:p>
      </dgm:t>
    </dgm:pt>
    <dgm:pt modelId="{5BD9A549-775B-4CAA-B606-4D0E83A3C45D}" type="sibTrans" cxnId="{9D2E20E8-CA62-4E6A-B1FC-D1532A76E0A7}">
      <dgm:prSet/>
      <dgm:spPr/>
      <dgm:t>
        <a:bodyPr/>
        <a:lstStyle/>
        <a:p>
          <a:endParaRPr lang="en-US"/>
        </a:p>
      </dgm:t>
    </dgm:pt>
    <dgm:pt modelId="{F680F6EE-A3E5-4D5A-8E8C-96059CB8D694}">
      <dgm:prSet custT="1"/>
      <dgm:spPr/>
      <dgm:t>
        <a:bodyPr anchor="ctr"/>
        <a:lstStyle/>
        <a:p>
          <a:r>
            <a:rPr lang="en-US" sz="1450" dirty="0">
              <a:latin typeface="+mn-lt"/>
              <a:cs typeface="Arial" panose="020B0604020202020204" pitchFamily="34" charset="0"/>
            </a:rPr>
            <a:t>Determine which products to refrain from bundling together for specific segments</a:t>
          </a:r>
        </a:p>
      </dgm:t>
    </dgm:pt>
    <dgm:pt modelId="{BA6EB5E4-8AEB-4C8F-9A9F-01C2DC6C68B2}" type="parTrans" cxnId="{C88A639A-C0A2-485C-871C-A784D5EB7D23}">
      <dgm:prSet/>
      <dgm:spPr/>
      <dgm:t>
        <a:bodyPr/>
        <a:lstStyle/>
        <a:p>
          <a:endParaRPr lang="en-US"/>
        </a:p>
      </dgm:t>
    </dgm:pt>
    <dgm:pt modelId="{E769EEFD-F20D-4B87-86C2-930D3BF2D16C}" type="sibTrans" cxnId="{C88A639A-C0A2-485C-871C-A784D5EB7D23}">
      <dgm:prSet/>
      <dgm:spPr/>
      <dgm:t>
        <a:bodyPr/>
        <a:lstStyle/>
        <a:p>
          <a:endParaRPr lang="en-US"/>
        </a:p>
      </dgm:t>
    </dgm:pt>
    <dgm:pt modelId="{DF43EE47-1657-4195-87A1-E804D9B189EC}">
      <dgm:prSet custT="1"/>
      <dgm:spPr/>
      <dgm:t>
        <a:bodyPr anchor="ctr"/>
        <a:lstStyle/>
        <a:p>
          <a:r>
            <a:rPr lang="en-US" sz="1450" dirty="0">
              <a:latin typeface="+mn-lt"/>
              <a:cs typeface="Arial" panose="020B0604020202020204" pitchFamily="34" charset="0"/>
            </a:rPr>
            <a:t>To find the best strategy for communication</a:t>
          </a:r>
        </a:p>
      </dgm:t>
    </dgm:pt>
    <dgm:pt modelId="{3683320A-753B-45AC-B264-42AB3968CEC2}" type="parTrans" cxnId="{08DDF130-2DD1-41DB-9071-600EE064D467}">
      <dgm:prSet/>
      <dgm:spPr/>
      <dgm:t>
        <a:bodyPr/>
        <a:lstStyle/>
        <a:p>
          <a:endParaRPr lang="en-US"/>
        </a:p>
      </dgm:t>
    </dgm:pt>
    <dgm:pt modelId="{B0F3784C-F906-44AE-B230-0D6FBC738C8C}" type="sibTrans" cxnId="{08DDF130-2DD1-41DB-9071-600EE064D467}">
      <dgm:prSet/>
      <dgm:spPr/>
      <dgm:t>
        <a:bodyPr/>
        <a:lstStyle/>
        <a:p>
          <a:endParaRPr lang="en-US"/>
        </a:p>
      </dgm:t>
    </dgm:pt>
    <dgm:pt modelId="{E87335EB-7076-403D-BAC5-9DF3F3DBE3F7}" type="pres">
      <dgm:prSet presAssocID="{55EC7EC1-FF1C-4D91-8647-0700570D9FF7}" presName="Name0" presStyleCnt="0">
        <dgm:presLayoutVars>
          <dgm:dir/>
          <dgm:animLvl val="lvl"/>
          <dgm:resizeHandles/>
        </dgm:presLayoutVars>
      </dgm:prSet>
      <dgm:spPr/>
    </dgm:pt>
    <dgm:pt modelId="{9B7E8E86-5230-4C54-8DBB-C57770E1E154}" type="pres">
      <dgm:prSet presAssocID="{18471E4F-DC9C-4877-86E5-EB1B7D8BF5E3}" presName="linNode" presStyleCnt="0"/>
      <dgm:spPr/>
    </dgm:pt>
    <dgm:pt modelId="{27F39DD9-0697-40C0-BC66-620E50437DC7}" type="pres">
      <dgm:prSet presAssocID="{18471E4F-DC9C-4877-86E5-EB1B7D8BF5E3}" presName="parentShp" presStyleLbl="node1" presStyleIdx="0" presStyleCnt="5" custScaleX="73907" custLinFactNeighborX="172" custLinFactNeighborY="97955">
        <dgm:presLayoutVars>
          <dgm:bulletEnabled val="1"/>
        </dgm:presLayoutVars>
      </dgm:prSet>
      <dgm:spPr/>
    </dgm:pt>
    <dgm:pt modelId="{0B2CCF4F-683D-4974-9328-BA96669EFEC6}" type="pres">
      <dgm:prSet presAssocID="{18471E4F-DC9C-4877-86E5-EB1B7D8BF5E3}" presName="childShp" presStyleLbl="bgAccFollowNode1" presStyleIdx="0" presStyleCnt="5" custLinFactNeighborX="258" custLinFactNeighborY="97955">
        <dgm:presLayoutVars>
          <dgm:bulletEnabled val="1"/>
        </dgm:presLayoutVars>
      </dgm:prSet>
      <dgm:spPr/>
    </dgm:pt>
    <dgm:pt modelId="{D477EBCE-06A3-417B-8BCC-FBAF32F6C91C}" type="pres">
      <dgm:prSet presAssocID="{A0283180-66CB-4A3B-BC39-E85CE6D23649}" presName="spacing" presStyleCnt="0"/>
      <dgm:spPr/>
    </dgm:pt>
    <dgm:pt modelId="{82A4D173-AE53-4AC4-BD54-CFD1D8C68D8E}" type="pres">
      <dgm:prSet presAssocID="{4F3F66F7-098F-4E18-AD77-B8BF4D6506CC}" presName="linNode" presStyleCnt="0"/>
      <dgm:spPr/>
    </dgm:pt>
    <dgm:pt modelId="{39A93079-E12B-41A9-99CC-0EB0860C9058}" type="pres">
      <dgm:prSet presAssocID="{4F3F66F7-098F-4E18-AD77-B8BF4D6506CC}" presName="parentShp" presStyleLbl="node1" presStyleIdx="1" presStyleCnt="5" custScaleX="73907" custLinFactNeighborY="82124">
        <dgm:presLayoutVars>
          <dgm:bulletEnabled val="1"/>
        </dgm:presLayoutVars>
      </dgm:prSet>
      <dgm:spPr/>
    </dgm:pt>
    <dgm:pt modelId="{7CE151FA-B132-4716-B9DE-F719643D1C92}" type="pres">
      <dgm:prSet presAssocID="{4F3F66F7-098F-4E18-AD77-B8BF4D6506CC}" presName="childShp" presStyleLbl="bgAccFollowNode1" presStyleIdx="1" presStyleCnt="5" custLinFactNeighborX="-258" custLinFactNeighborY="82124">
        <dgm:presLayoutVars>
          <dgm:bulletEnabled val="1"/>
        </dgm:presLayoutVars>
      </dgm:prSet>
      <dgm:spPr/>
    </dgm:pt>
    <dgm:pt modelId="{85ED002C-7C50-420C-9DCF-59E559A321FB}" type="pres">
      <dgm:prSet presAssocID="{328C1552-048B-4D21-B825-DF2810E88C27}" presName="spacing" presStyleCnt="0"/>
      <dgm:spPr/>
    </dgm:pt>
    <dgm:pt modelId="{65A81C46-0123-43BF-A2DD-C9CC86FF215B}" type="pres">
      <dgm:prSet presAssocID="{1BD1CC83-1FC3-4B82-922A-3A11240E47EB}" presName="linNode" presStyleCnt="0"/>
      <dgm:spPr/>
    </dgm:pt>
    <dgm:pt modelId="{45C9A5EC-444E-4500-8A03-99A8FD4774F4}" type="pres">
      <dgm:prSet presAssocID="{1BD1CC83-1FC3-4B82-922A-3A11240E47EB}" presName="parentShp" presStyleLbl="node1" presStyleIdx="2" presStyleCnt="5" custScaleX="73907" custLinFactY="71702" custLinFactNeighborX="1032" custLinFactNeighborY="100000">
        <dgm:presLayoutVars>
          <dgm:bulletEnabled val="1"/>
        </dgm:presLayoutVars>
      </dgm:prSet>
      <dgm:spPr/>
    </dgm:pt>
    <dgm:pt modelId="{0FD1021A-D128-48CE-9184-46DF91D63658}" type="pres">
      <dgm:prSet presAssocID="{1BD1CC83-1FC3-4B82-922A-3A11240E47EB}" presName="childShp" presStyleLbl="bgAccFollowNode1" presStyleIdx="2" presStyleCnt="5" custLinFactY="71702" custLinFactNeighborY="100000">
        <dgm:presLayoutVars>
          <dgm:bulletEnabled val="1"/>
        </dgm:presLayoutVars>
      </dgm:prSet>
      <dgm:spPr/>
    </dgm:pt>
    <dgm:pt modelId="{A7A7A688-8619-4F48-B699-917C02622D11}" type="pres">
      <dgm:prSet presAssocID="{47FBEBDA-8225-420E-8CAF-5669679C3714}" presName="spacing" presStyleCnt="0"/>
      <dgm:spPr/>
    </dgm:pt>
    <dgm:pt modelId="{1788A7EC-DD4F-446C-A9AA-61488FE7B89A}" type="pres">
      <dgm:prSet presAssocID="{7BAD05D3-AAAB-4924-84C7-371E2A6217DA}" presName="linNode" presStyleCnt="0"/>
      <dgm:spPr/>
    </dgm:pt>
    <dgm:pt modelId="{014B0D6B-D742-42AC-9FAA-CFE0F6EBC2EC}" type="pres">
      <dgm:prSet presAssocID="{7BAD05D3-AAAB-4924-84C7-371E2A6217DA}" presName="parentShp" presStyleLbl="node1" presStyleIdx="3" presStyleCnt="5" custScaleX="73907" custLinFactNeighborX="688" custLinFactNeighborY="-38232">
        <dgm:presLayoutVars>
          <dgm:bulletEnabled val="1"/>
        </dgm:presLayoutVars>
      </dgm:prSet>
      <dgm:spPr/>
    </dgm:pt>
    <dgm:pt modelId="{436EB498-FF17-4B66-BE16-602E472762AA}" type="pres">
      <dgm:prSet presAssocID="{7BAD05D3-AAAB-4924-84C7-371E2A6217DA}" presName="childShp" presStyleLbl="bgAccFollowNode1" presStyleIdx="3" presStyleCnt="5" custLinFactNeighborX="258" custLinFactNeighborY="-34273">
        <dgm:presLayoutVars>
          <dgm:bulletEnabled val="1"/>
        </dgm:presLayoutVars>
      </dgm:prSet>
      <dgm:spPr/>
    </dgm:pt>
    <dgm:pt modelId="{B84CF27D-CE27-4134-AA06-1E47C62AC577}" type="pres">
      <dgm:prSet presAssocID="{D5FA2D26-3002-4299-95BC-743EA98EDAEF}" presName="spacing" presStyleCnt="0"/>
      <dgm:spPr/>
    </dgm:pt>
    <dgm:pt modelId="{ECA3B4EA-15A6-4C87-B006-EA3B6D829EEB}" type="pres">
      <dgm:prSet presAssocID="{41568314-411C-4ED6-85FC-C6EC29F3C8D0}" presName="linNode" presStyleCnt="0"/>
      <dgm:spPr/>
    </dgm:pt>
    <dgm:pt modelId="{4341A42A-8B53-4DDD-BA41-77880635D68E}" type="pres">
      <dgm:prSet presAssocID="{41568314-411C-4ED6-85FC-C6EC29F3C8D0}" presName="parentShp" presStyleLbl="node1" presStyleIdx="4" presStyleCnt="5" custScaleX="73907" custLinFactY="-200000" custLinFactNeighborX="688" custLinFactNeighborY="-236228">
        <dgm:presLayoutVars>
          <dgm:bulletEnabled val="1"/>
        </dgm:presLayoutVars>
      </dgm:prSet>
      <dgm:spPr/>
    </dgm:pt>
    <dgm:pt modelId="{004C7A6C-F725-430E-93F0-EFB3B11E7CA4}" type="pres">
      <dgm:prSet presAssocID="{41568314-411C-4ED6-85FC-C6EC29F3C8D0}" presName="childShp" presStyleLbl="bgAccFollowNode1" presStyleIdx="4" presStyleCnt="5" custLinFactY="-200000" custLinFactNeighborX="258" custLinFactNeighborY="-236228">
        <dgm:presLayoutVars>
          <dgm:bulletEnabled val="1"/>
        </dgm:presLayoutVars>
      </dgm:prSet>
      <dgm:spPr/>
    </dgm:pt>
  </dgm:ptLst>
  <dgm:cxnLst>
    <dgm:cxn modelId="{FB1F200C-2B79-48C2-9E29-4417DA926ED7}" type="presOf" srcId="{7BAD05D3-AAAB-4924-84C7-371E2A6217DA}" destId="{014B0D6B-D742-42AC-9FAA-CFE0F6EBC2EC}" srcOrd="0" destOrd="0" presId="urn:microsoft.com/office/officeart/2005/8/layout/vList6"/>
    <dgm:cxn modelId="{DFF9840C-5601-44FC-8F99-C64A2CB24D3C}" type="presOf" srcId="{02E5749E-0871-4627-828F-1370D08140F2}" destId="{7CE151FA-B132-4716-B9DE-F719643D1C92}" srcOrd="0" destOrd="2" presId="urn:microsoft.com/office/officeart/2005/8/layout/vList6"/>
    <dgm:cxn modelId="{76D09D1F-4FD5-4939-A68A-0AC8BE43E17B}" type="presOf" srcId="{18471E4F-DC9C-4877-86E5-EB1B7D8BF5E3}" destId="{27F39DD9-0697-40C0-BC66-620E50437DC7}" srcOrd="0" destOrd="0" presId="urn:microsoft.com/office/officeart/2005/8/layout/vList6"/>
    <dgm:cxn modelId="{FF0E1323-20D4-42BD-8739-85841B30A03F}" type="presOf" srcId="{0A9D6947-F37A-4109-B353-ECDD48843894}" destId="{7CE151FA-B132-4716-B9DE-F719643D1C92}" srcOrd="0" destOrd="1" presId="urn:microsoft.com/office/officeart/2005/8/layout/vList6"/>
    <dgm:cxn modelId="{BCA95425-AEB5-4265-9C7A-06E94A2381D6}" type="presOf" srcId="{C4D2AEAD-695A-4663-AA0D-F54C5B6253E0}" destId="{0FD1021A-D128-48CE-9184-46DF91D63658}" srcOrd="0" destOrd="1" presId="urn:microsoft.com/office/officeart/2005/8/layout/vList6"/>
    <dgm:cxn modelId="{08DDF130-2DD1-41DB-9071-600EE064D467}" srcId="{7BAD05D3-AAAB-4924-84C7-371E2A6217DA}" destId="{DF43EE47-1657-4195-87A1-E804D9B189EC}" srcOrd="2" destOrd="0" parTransId="{3683320A-753B-45AC-B264-42AB3968CEC2}" sibTransId="{B0F3784C-F906-44AE-B230-0D6FBC738C8C}"/>
    <dgm:cxn modelId="{D979C637-8945-4EA7-8C18-8F74D2FAA78B}" type="presOf" srcId="{5A8FFF0A-9B05-47E3-A6E4-97E770BFE88C}" destId="{0FD1021A-D128-48CE-9184-46DF91D63658}" srcOrd="0" destOrd="0" presId="urn:microsoft.com/office/officeart/2005/8/layout/vList6"/>
    <dgm:cxn modelId="{E2442D3A-5286-4CE1-BDA7-1AEF2A7A7D77}" srcId="{55EC7EC1-FF1C-4D91-8647-0700570D9FF7}" destId="{4F3F66F7-098F-4E18-AD77-B8BF4D6506CC}" srcOrd="1" destOrd="0" parTransId="{7E66C646-7044-4F08-9BC5-39BAFFB70669}" sibTransId="{328C1552-048B-4D21-B825-DF2810E88C27}"/>
    <dgm:cxn modelId="{B236AC3F-5599-49C0-9F1E-DD587651D7C7}" srcId="{4F3F66F7-098F-4E18-AD77-B8BF4D6506CC}" destId="{26745849-A427-41CC-9845-4BDA204A08AF}" srcOrd="0" destOrd="0" parTransId="{79F8D43B-1774-404E-87A4-1BC32E69F2F7}" sibTransId="{3861393C-7B14-4194-97FF-1F47E284333A}"/>
    <dgm:cxn modelId="{9E814041-0B0A-4241-89C7-22FA86B336F6}" type="presOf" srcId="{41568314-411C-4ED6-85FC-C6EC29F3C8D0}" destId="{4341A42A-8B53-4DDD-BA41-77880635D68E}" srcOrd="0" destOrd="0" presId="urn:microsoft.com/office/officeart/2005/8/layout/vList6"/>
    <dgm:cxn modelId="{B1DDC263-8B2C-4B7C-9B5A-AA934B92A417}" srcId="{41568314-411C-4ED6-85FC-C6EC29F3C8D0}" destId="{53100B56-7298-4FD6-884F-20282FE58220}" srcOrd="0" destOrd="0" parTransId="{DFCA0A8F-3D5A-44D4-9460-5D0354862464}" sibTransId="{B85E0F18-60C6-4A95-8CFC-A10FEA76C08F}"/>
    <dgm:cxn modelId="{285A4046-1110-4E7A-8F15-A243AA1FAED6}" type="presOf" srcId="{F680F6EE-A3E5-4D5A-8E8C-96059CB8D694}" destId="{436EB498-FF17-4B66-BE16-602E472762AA}" srcOrd="0" destOrd="1" presId="urn:microsoft.com/office/officeart/2005/8/layout/vList6"/>
    <dgm:cxn modelId="{37F3D447-FF59-4962-843E-399E23251713}" srcId="{1BD1CC83-1FC3-4B82-922A-3A11240E47EB}" destId="{5A8FFF0A-9B05-47E3-A6E4-97E770BFE88C}" srcOrd="0" destOrd="0" parTransId="{D7A58576-E15F-4392-93AD-3D4DD2D0485E}" sibTransId="{5C922EE5-4390-4357-83F1-2A32800A2F48}"/>
    <dgm:cxn modelId="{C5A5AF4A-5EAA-4DAA-81B5-891557C7DB5A}" srcId="{1BD1CC83-1FC3-4B82-922A-3A11240E47EB}" destId="{C4D2AEAD-695A-4663-AA0D-F54C5B6253E0}" srcOrd="1" destOrd="0" parTransId="{AB676392-4389-4849-B762-6EC4028B2D1C}" sibTransId="{9E029B93-64D6-484E-9CD6-494ECD26648C}"/>
    <dgm:cxn modelId="{B0740474-516D-4545-A302-FF6018CA5D29}" type="presOf" srcId="{4F3F66F7-098F-4E18-AD77-B8BF4D6506CC}" destId="{39A93079-E12B-41A9-99CC-0EB0860C9058}" srcOrd="0" destOrd="0" presId="urn:microsoft.com/office/officeart/2005/8/layout/vList6"/>
    <dgm:cxn modelId="{79393E76-7CAE-4C96-BCEA-3C836F363EC9}" srcId="{55EC7EC1-FF1C-4D91-8647-0700570D9FF7}" destId="{1BD1CC83-1FC3-4B82-922A-3A11240E47EB}" srcOrd="2" destOrd="0" parTransId="{2702F4B6-BFC4-4926-BBB7-D6C53A3E58FF}" sibTransId="{47FBEBDA-8225-420E-8CAF-5669679C3714}"/>
    <dgm:cxn modelId="{3625AA76-DA0A-468B-813C-C93C20592DB5}" srcId="{4F3F66F7-098F-4E18-AD77-B8BF4D6506CC}" destId="{0A9D6947-F37A-4109-B353-ECDD48843894}" srcOrd="1" destOrd="0" parTransId="{2943365E-2C62-4BE0-9D34-CE7522C8E3F0}" sibTransId="{43A2E272-D30E-4A0A-9795-403AA1B96202}"/>
    <dgm:cxn modelId="{768B6477-1E03-4013-B11F-E5AB2E215587}" type="presOf" srcId="{53100B56-7298-4FD6-884F-20282FE58220}" destId="{004C7A6C-F725-430E-93F0-EFB3B11E7CA4}" srcOrd="0" destOrd="0" presId="urn:microsoft.com/office/officeart/2005/8/layout/vList6"/>
    <dgm:cxn modelId="{D9BF437D-48AB-4256-B290-91137F8F073B}" type="presOf" srcId="{F4CF0553-4485-4954-9DA5-A15F5909F3F7}" destId="{436EB498-FF17-4B66-BE16-602E472762AA}" srcOrd="0" destOrd="0" presId="urn:microsoft.com/office/officeart/2005/8/layout/vList6"/>
    <dgm:cxn modelId="{D8F31590-3FD4-4A83-BB02-FD297F2F67A8}" srcId="{55EC7EC1-FF1C-4D91-8647-0700570D9FF7}" destId="{18471E4F-DC9C-4877-86E5-EB1B7D8BF5E3}" srcOrd="0" destOrd="0" parTransId="{761116EF-721E-49E2-A5DF-C5C9DF126423}" sibTransId="{A0283180-66CB-4A3B-BC39-E85CE6D23649}"/>
    <dgm:cxn modelId="{9B8F6892-9C33-4EE0-84ED-11165E776CCE}" srcId="{55EC7EC1-FF1C-4D91-8647-0700570D9FF7}" destId="{41568314-411C-4ED6-85FC-C6EC29F3C8D0}" srcOrd="4" destOrd="0" parTransId="{8BEC44C4-3998-4A0C-844D-49B4CA2F9077}" sibTransId="{C4CA5BB0-4B4E-46F6-8D89-8DA71A5FC9C8}"/>
    <dgm:cxn modelId="{C88A639A-C0A2-485C-871C-A784D5EB7D23}" srcId="{7BAD05D3-AAAB-4924-84C7-371E2A6217DA}" destId="{F680F6EE-A3E5-4D5A-8E8C-96059CB8D694}" srcOrd="1" destOrd="0" parTransId="{BA6EB5E4-8AEB-4C8F-9A9F-01C2DC6C68B2}" sibTransId="{E769EEFD-F20D-4B87-86C2-930D3BF2D16C}"/>
    <dgm:cxn modelId="{9B5E62B1-8446-4A2B-95AE-77DAAB1B4CEE}" type="presOf" srcId="{26745849-A427-41CC-9845-4BDA204A08AF}" destId="{7CE151FA-B132-4716-B9DE-F719643D1C92}" srcOrd="0" destOrd="0" presId="urn:microsoft.com/office/officeart/2005/8/layout/vList6"/>
    <dgm:cxn modelId="{DC8D92C8-87A8-4914-B34F-8DD356648F40}" srcId="{7BAD05D3-AAAB-4924-84C7-371E2A6217DA}" destId="{F4CF0553-4485-4954-9DA5-A15F5909F3F7}" srcOrd="0" destOrd="0" parTransId="{A2291E94-5CD7-4299-B5D9-E629A11D1D25}" sibTransId="{5BAEA17C-521F-4435-A327-ADE65794B927}"/>
    <dgm:cxn modelId="{DFD024CE-C7DA-4594-8E7E-65B86CFD8B28}" type="presOf" srcId="{55EC7EC1-FF1C-4D91-8647-0700570D9FF7}" destId="{E87335EB-7076-403D-BAC5-9DF3F3DBE3F7}" srcOrd="0" destOrd="0" presId="urn:microsoft.com/office/officeart/2005/8/layout/vList6"/>
    <dgm:cxn modelId="{2FE06BD4-6ED2-48D9-826C-807FF7FCEB6A}" type="presOf" srcId="{DF43EE47-1657-4195-87A1-E804D9B189EC}" destId="{436EB498-FF17-4B66-BE16-602E472762AA}" srcOrd="0" destOrd="2" presId="urn:microsoft.com/office/officeart/2005/8/layout/vList6"/>
    <dgm:cxn modelId="{D1D3B0DF-423A-4D1C-BA61-A5A45BC197E9}" type="presOf" srcId="{CDEC6AC4-95C5-4AA4-AFE3-D5DAD51AE4A2}" destId="{0B2CCF4F-683D-4974-9328-BA96669EFEC6}" srcOrd="0" destOrd="0" presId="urn:microsoft.com/office/officeart/2005/8/layout/vList6"/>
    <dgm:cxn modelId="{F7FE4FE4-0B69-4B06-B983-3F8F93CDA9CC}" type="presOf" srcId="{1BD1CC83-1FC3-4B82-922A-3A11240E47EB}" destId="{45C9A5EC-444E-4500-8A03-99A8FD4774F4}" srcOrd="0" destOrd="0" presId="urn:microsoft.com/office/officeart/2005/8/layout/vList6"/>
    <dgm:cxn modelId="{9D2E20E8-CA62-4E6A-B1FC-D1532A76E0A7}" srcId="{18471E4F-DC9C-4877-86E5-EB1B7D8BF5E3}" destId="{CDEC6AC4-95C5-4AA4-AFE3-D5DAD51AE4A2}" srcOrd="0" destOrd="0" parTransId="{3B68562E-1462-428E-870A-FB25974517E0}" sibTransId="{5BD9A549-775B-4CAA-B606-4D0E83A3C45D}"/>
    <dgm:cxn modelId="{46B792E9-D3D6-4802-8099-A6E77CEB20D9}" srcId="{55EC7EC1-FF1C-4D91-8647-0700570D9FF7}" destId="{7BAD05D3-AAAB-4924-84C7-371E2A6217DA}" srcOrd="3" destOrd="0" parTransId="{2B0F7745-7A49-45D2-B6F8-2C6081FA9D5B}" sibTransId="{D5FA2D26-3002-4299-95BC-743EA98EDAEF}"/>
    <dgm:cxn modelId="{1E0E84F2-434B-4AD9-B8E2-A175F4B15F1F}" srcId="{4F3F66F7-098F-4E18-AD77-B8BF4D6506CC}" destId="{02E5749E-0871-4627-828F-1370D08140F2}" srcOrd="2" destOrd="0" parTransId="{3DB85B42-1101-424C-B73A-29DCA5F09935}" sibTransId="{9EA9D5E6-4A5B-45C8-91D1-E0E4A8D9584E}"/>
    <dgm:cxn modelId="{105A3BBA-1D73-42F5-91B5-381CB7B063FC}" type="presParOf" srcId="{E87335EB-7076-403D-BAC5-9DF3F3DBE3F7}" destId="{9B7E8E86-5230-4C54-8DBB-C57770E1E154}" srcOrd="0" destOrd="0" presId="urn:microsoft.com/office/officeart/2005/8/layout/vList6"/>
    <dgm:cxn modelId="{43494597-9501-4999-B8A6-78693D07E188}" type="presParOf" srcId="{9B7E8E86-5230-4C54-8DBB-C57770E1E154}" destId="{27F39DD9-0697-40C0-BC66-620E50437DC7}" srcOrd="0" destOrd="0" presId="urn:microsoft.com/office/officeart/2005/8/layout/vList6"/>
    <dgm:cxn modelId="{0C651176-07EA-45AA-AB73-125D61CC46A3}" type="presParOf" srcId="{9B7E8E86-5230-4C54-8DBB-C57770E1E154}" destId="{0B2CCF4F-683D-4974-9328-BA96669EFEC6}" srcOrd="1" destOrd="0" presId="urn:microsoft.com/office/officeart/2005/8/layout/vList6"/>
    <dgm:cxn modelId="{6F7C80BE-C877-4660-9E95-E8564F096F42}" type="presParOf" srcId="{E87335EB-7076-403D-BAC5-9DF3F3DBE3F7}" destId="{D477EBCE-06A3-417B-8BCC-FBAF32F6C91C}" srcOrd="1" destOrd="0" presId="urn:microsoft.com/office/officeart/2005/8/layout/vList6"/>
    <dgm:cxn modelId="{26BB764F-529F-45A1-BAC7-512CBE3F1860}" type="presParOf" srcId="{E87335EB-7076-403D-BAC5-9DF3F3DBE3F7}" destId="{82A4D173-AE53-4AC4-BD54-CFD1D8C68D8E}" srcOrd="2" destOrd="0" presId="urn:microsoft.com/office/officeart/2005/8/layout/vList6"/>
    <dgm:cxn modelId="{BA524510-F155-4E2A-B8CD-F866993EEEBA}" type="presParOf" srcId="{82A4D173-AE53-4AC4-BD54-CFD1D8C68D8E}" destId="{39A93079-E12B-41A9-99CC-0EB0860C9058}" srcOrd="0" destOrd="0" presId="urn:microsoft.com/office/officeart/2005/8/layout/vList6"/>
    <dgm:cxn modelId="{613FE130-638B-488D-B046-7D0FC4FFBA8C}" type="presParOf" srcId="{82A4D173-AE53-4AC4-BD54-CFD1D8C68D8E}" destId="{7CE151FA-B132-4716-B9DE-F719643D1C92}" srcOrd="1" destOrd="0" presId="urn:microsoft.com/office/officeart/2005/8/layout/vList6"/>
    <dgm:cxn modelId="{C72D76D1-DA21-47D5-AA2E-76CFFA5D3FF6}" type="presParOf" srcId="{E87335EB-7076-403D-BAC5-9DF3F3DBE3F7}" destId="{85ED002C-7C50-420C-9DCF-59E559A321FB}" srcOrd="3" destOrd="0" presId="urn:microsoft.com/office/officeart/2005/8/layout/vList6"/>
    <dgm:cxn modelId="{1B081E1B-A434-44A5-AD03-DCAD8E143FAA}" type="presParOf" srcId="{E87335EB-7076-403D-BAC5-9DF3F3DBE3F7}" destId="{65A81C46-0123-43BF-A2DD-C9CC86FF215B}" srcOrd="4" destOrd="0" presId="urn:microsoft.com/office/officeart/2005/8/layout/vList6"/>
    <dgm:cxn modelId="{8FC9D6EE-8403-48A7-B9C6-5009874C695C}" type="presParOf" srcId="{65A81C46-0123-43BF-A2DD-C9CC86FF215B}" destId="{45C9A5EC-444E-4500-8A03-99A8FD4774F4}" srcOrd="0" destOrd="0" presId="urn:microsoft.com/office/officeart/2005/8/layout/vList6"/>
    <dgm:cxn modelId="{B1198C73-3D20-47C2-9D40-0168869D0A30}" type="presParOf" srcId="{65A81C46-0123-43BF-A2DD-C9CC86FF215B}" destId="{0FD1021A-D128-48CE-9184-46DF91D63658}" srcOrd="1" destOrd="0" presId="urn:microsoft.com/office/officeart/2005/8/layout/vList6"/>
    <dgm:cxn modelId="{1C069288-F0F4-4114-A34F-97790EE00C0E}" type="presParOf" srcId="{E87335EB-7076-403D-BAC5-9DF3F3DBE3F7}" destId="{A7A7A688-8619-4F48-B699-917C02622D11}" srcOrd="5" destOrd="0" presId="urn:microsoft.com/office/officeart/2005/8/layout/vList6"/>
    <dgm:cxn modelId="{A07D4749-AF0F-4BDE-93FE-DF9B63F3E78B}" type="presParOf" srcId="{E87335EB-7076-403D-BAC5-9DF3F3DBE3F7}" destId="{1788A7EC-DD4F-446C-A9AA-61488FE7B89A}" srcOrd="6" destOrd="0" presId="urn:microsoft.com/office/officeart/2005/8/layout/vList6"/>
    <dgm:cxn modelId="{DB56A034-7645-4A38-985A-E9B56DCE33FD}" type="presParOf" srcId="{1788A7EC-DD4F-446C-A9AA-61488FE7B89A}" destId="{014B0D6B-D742-42AC-9FAA-CFE0F6EBC2EC}" srcOrd="0" destOrd="0" presId="urn:microsoft.com/office/officeart/2005/8/layout/vList6"/>
    <dgm:cxn modelId="{4EF34397-C53D-49E7-9DC6-D469284671BD}" type="presParOf" srcId="{1788A7EC-DD4F-446C-A9AA-61488FE7B89A}" destId="{436EB498-FF17-4B66-BE16-602E472762AA}" srcOrd="1" destOrd="0" presId="urn:microsoft.com/office/officeart/2005/8/layout/vList6"/>
    <dgm:cxn modelId="{7E74E4E2-11C6-4F0E-8819-48906FB1B9C2}" type="presParOf" srcId="{E87335EB-7076-403D-BAC5-9DF3F3DBE3F7}" destId="{B84CF27D-CE27-4134-AA06-1E47C62AC577}" srcOrd="7" destOrd="0" presId="urn:microsoft.com/office/officeart/2005/8/layout/vList6"/>
    <dgm:cxn modelId="{3DC4B7DF-9F48-468C-A63D-2859B236830D}" type="presParOf" srcId="{E87335EB-7076-403D-BAC5-9DF3F3DBE3F7}" destId="{ECA3B4EA-15A6-4C87-B006-EA3B6D829EEB}" srcOrd="8" destOrd="0" presId="urn:microsoft.com/office/officeart/2005/8/layout/vList6"/>
    <dgm:cxn modelId="{3475264C-C1A1-4719-A1B5-4FD07C277C9C}" type="presParOf" srcId="{ECA3B4EA-15A6-4C87-B006-EA3B6D829EEB}" destId="{4341A42A-8B53-4DDD-BA41-77880635D68E}" srcOrd="0" destOrd="0" presId="urn:microsoft.com/office/officeart/2005/8/layout/vList6"/>
    <dgm:cxn modelId="{0E454263-0484-48F7-AAC3-24152FC4F0D4}" type="presParOf" srcId="{ECA3B4EA-15A6-4C87-B006-EA3B6D829EEB}" destId="{004C7A6C-F725-430E-93F0-EFB3B11E7CA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3F59C0-9785-4E40-B546-BB8E5B67EF2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B8E7D1A-05DC-4AFC-A577-A408F90E1B03}">
      <dgm:prSet phldrT="[Text]" custT="1"/>
      <dgm:spPr/>
      <dgm:t>
        <a:bodyPr/>
        <a:lstStyle/>
        <a:p>
          <a:r>
            <a:rPr lang="en-US" sz="1400" dirty="0"/>
            <a:t>Silver – Basic, entry level. Current rewards program. Current offer = Earn a free Dave’s Single with sign up. </a:t>
          </a:r>
        </a:p>
      </dgm:t>
    </dgm:pt>
    <dgm:pt modelId="{AA4338AA-82E2-4211-A78F-320B296D02DF}" type="parTrans" cxnId="{F6CE206A-0CE1-4036-BDB8-AAE25C5C39D3}">
      <dgm:prSet/>
      <dgm:spPr/>
      <dgm:t>
        <a:bodyPr/>
        <a:lstStyle/>
        <a:p>
          <a:endParaRPr lang="en-US"/>
        </a:p>
      </dgm:t>
    </dgm:pt>
    <dgm:pt modelId="{AC932176-9A1E-4D1E-A6C7-43A6D130F238}" type="sibTrans" cxnId="{F6CE206A-0CE1-4036-BDB8-AAE25C5C39D3}">
      <dgm:prSet/>
      <dgm:spPr/>
      <dgm:t>
        <a:bodyPr/>
        <a:lstStyle/>
        <a:p>
          <a:endParaRPr lang="en-US"/>
        </a:p>
      </dgm:t>
    </dgm:pt>
    <dgm:pt modelId="{C4F1862F-6D4E-420A-AFBF-BD677F4554FA}">
      <dgm:prSet phldrT="[Text]" custT="1"/>
      <dgm:spPr/>
      <dgm:t>
        <a:bodyPr/>
        <a:lstStyle/>
        <a:p>
          <a:r>
            <a:rPr lang="en-US" sz="1400" dirty="0"/>
            <a:t>Gold – After 50</a:t>
          </a:r>
          <a:r>
            <a:rPr lang="en-US" sz="1400" baseline="30000" dirty="0"/>
            <a:t>th</a:t>
          </a:r>
          <a:r>
            <a:rPr lang="en-US" sz="1400" dirty="0"/>
            <a:t> reward point is earned customers reach Gold Status where they can earn </a:t>
          </a:r>
          <a:r>
            <a:rPr lang="en-US" sz="1400" b="1" u="sng" dirty="0"/>
            <a:t>monthly</a:t>
          </a:r>
          <a:r>
            <a:rPr lang="en-US" sz="1400" dirty="0"/>
            <a:t> rewards and have the option to increase reward earnings through successful completion of tasks.   </a:t>
          </a:r>
        </a:p>
      </dgm:t>
    </dgm:pt>
    <dgm:pt modelId="{478B6E07-559B-4956-A5E7-EBCE03FB3704}" type="parTrans" cxnId="{17775D3D-96C8-4E39-839F-6E0FFDB0D9F2}">
      <dgm:prSet/>
      <dgm:spPr/>
      <dgm:t>
        <a:bodyPr/>
        <a:lstStyle/>
        <a:p>
          <a:endParaRPr lang="en-US"/>
        </a:p>
      </dgm:t>
    </dgm:pt>
    <dgm:pt modelId="{70DE20FA-26BF-474B-AB09-7B86CDD31D04}" type="sibTrans" cxnId="{17775D3D-96C8-4E39-839F-6E0FFDB0D9F2}">
      <dgm:prSet/>
      <dgm:spPr/>
      <dgm:t>
        <a:bodyPr/>
        <a:lstStyle/>
        <a:p>
          <a:endParaRPr lang="en-US"/>
        </a:p>
      </dgm:t>
    </dgm:pt>
    <dgm:pt modelId="{1875BBDA-01D9-4F7E-BCFD-DBFCB6EC1DCF}">
      <dgm:prSet phldrT="[Text]"/>
      <dgm:spPr/>
      <dgm:t>
        <a:bodyPr/>
        <a:lstStyle/>
        <a:p>
          <a:r>
            <a:rPr lang="en-US" dirty="0"/>
            <a:t>Platinum – Reached after customer reaches their 250</a:t>
          </a:r>
          <a:r>
            <a:rPr lang="en-US" baseline="30000" dirty="0"/>
            <a:t>th</a:t>
          </a:r>
          <a:r>
            <a:rPr lang="en-US" dirty="0"/>
            <a:t> reward point. This makes them eligible for </a:t>
          </a:r>
          <a:r>
            <a:rPr lang="en-US" b="1" u="sng" dirty="0"/>
            <a:t>weekly</a:t>
          </a:r>
          <a:r>
            <a:rPr lang="en-US" dirty="0"/>
            <a:t> reward offers. Like the Gold level they can also increase reward points through successful completion of challenges.</a:t>
          </a:r>
        </a:p>
      </dgm:t>
    </dgm:pt>
    <dgm:pt modelId="{482C0DE3-531E-4EFA-AAE0-D76F7FC7D997}" type="parTrans" cxnId="{CB4DE9D0-996D-4AAC-9F77-3FF8EA8BF432}">
      <dgm:prSet/>
      <dgm:spPr/>
      <dgm:t>
        <a:bodyPr/>
        <a:lstStyle/>
        <a:p>
          <a:endParaRPr lang="en-US"/>
        </a:p>
      </dgm:t>
    </dgm:pt>
    <dgm:pt modelId="{BDB39BC9-E302-49BA-8576-A7D54492E7D9}" type="sibTrans" cxnId="{CB4DE9D0-996D-4AAC-9F77-3FF8EA8BF432}">
      <dgm:prSet/>
      <dgm:spPr/>
      <dgm:t>
        <a:bodyPr/>
        <a:lstStyle/>
        <a:p>
          <a:endParaRPr lang="en-US"/>
        </a:p>
      </dgm:t>
    </dgm:pt>
    <dgm:pt modelId="{95981860-A5F9-4642-B526-1792F155332E}" type="pres">
      <dgm:prSet presAssocID="{163F59C0-9785-4E40-B546-BB8E5B67EF2C}" presName="compositeShape" presStyleCnt="0">
        <dgm:presLayoutVars>
          <dgm:dir/>
          <dgm:resizeHandles/>
        </dgm:presLayoutVars>
      </dgm:prSet>
      <dgm:spPr/>
    </dgm:pt>
    <dgm:pt modelId="{2B1DF11E-C40D-4355-8EA6-0EBF4CAED371}" type="pres">
      <dgm:prSet presAssocID="{163F59C0-9785-4E40-B546-BB8E5B67EF2C}" presName="pyramid" presStyleLbl="node1" presStyleIdx="0" presStyleCnt="1" custLinFactNeighborX="37239" custLinFactNeighborY="-180"/>
      <dgm:spPr>
        <a:solidFill>
          <a:srgbClr val="C00000"/>
        </a:solidFill>
        <a:ln>
          <a:solidFill>
            <a:srgbClr val="C00000"/>
          </a:solidFill>
        </a:ln>
      </dgm:spPr>
    </dgm:pt>
    <dgm:pt modelId="{8A654F60-2C39-4464-96ED-04A763986FB9}" type="pres">
      <dgm:prSet presAssocID="{163F59C0-9785-4E40-B546-BB8E5B67EF2C}" presName="theList" presStyleCnt="0"/>
      <dgm:spPr/>
    </dgm:pt>
    <dgm:pt modelId="{1290DE16-4B6E-47BB-BCA9-38A11D8AE87E}" type="pres">
      <dgm:prSet presAssocID="{1B8E7D1A-05DC-4AFC-A577-A408F90E1B03}" presName="aNode" presStyleLbl="fgAcc1" presStyleIdx="0" presStyleCnt="3" custLinFactNeighborX="60277" custLinFactNeighborY="83503">
        <dgm:presLayoutVars>
          <dgm:bulletEnabled val="1"/>
        </dgm:presLayoutVars>
      </dgm:prSet>
      <dgm:spPr/>
    </dgm:pt>
    <dgm:pt modelId="{CC2CD6B8-FC61-4690-AC76-78939D6AE2CB}" type="pres">
      <dgm:prSet presAssocID="{1B8E7D1A-05DC-4AFC-A577-A408F90E1B03}" presName="aSpace" presStyleCnt="0"/>
      <dgm:spPr/>
    </dgm:pt>
    <dgm:pt modelId="{B1B66941-0168-4DFE-B3DD-D35CDD028980}" type="pres">
      <dgm:prSet presAssocID="{C4F1862F-6D4E-420A-AFBF-BD677F4554FA}" presName="aNode" presStyleLbl="fgAcc1" presStyleIdx="1" presStyleCnt="3" custLinFactNeighborX="60111" custLinFactNeighborY="80645">
        <dgm:presLayoutVars>
          <dgm:bulletEnabled val="1"/>
        </dgm:presLayoutVars>
      </dgm:prSet>
      <dgm:spPr/>
    </dgm:pt>
    <dgm:pt modelId="{0B1323D9-DE76-412E-BA4E-B8C869D2F614}" type="pres">
      <dgm:prSet presAssocID="{C4F1862F-6D4E-420A-AFBF-BD677F4554FA}" presName="aSpace" presStyleCnt="0"/>
      <dgm:spPr/>
    </dgm:pt>
    <dgm:pt modelId="{82235E13-894B-4D3F-9453-87E93FF4AD47}" type="pres">
      <dgm:prSet presAssocID="{1875BBDA-01D9-4F7E-BCFD-DBFCB6EC1DCF}" presName="aNode" presStyleLbl="fgAcc1" presStyleIdx="2" presStyleCnt="3" custScaleX="98285" custScaleY="122804" custLinFactY="604" custLinFactNeighborX="60111" custLinFactNeighborY="100000">
        <dgm:presLayoutVars>
          <dgm:bulletEnabled val="1"/>
        </dgm:presLayoutVars>
      </dgm:prSet>
      <dgm:spPr/>
    </dgm:pt>
    <dgm:pt modelId="{BB850613-2D7D-42F4-B295-205A8BAE0EF1}" type="pres">
      <dgm:prSet presAssocID="{1875BBDA-01D9-4F7E-BCFD-DBFCB6EC1DCF}" presName="aSpace" presStyleCnt="0"/>
      <dgm:spPr/>
    </dgm:pt>
  </dgm:ptLst>
  <dgm:cxnLst>
    <dgm:cxn modelId="{17775D3D-96C8-4E39-839F-6E0FFDB0D9F2}" srcId="{163F59C0-9785-4E40-B546-BB8E5B67EF2C}" destId="{C4F1862F-6D4E-420A-AFBF-BD677F4554FA}" srcOrd="1" destOrd="0" parTransId="{478B6E07-559B-4956-A5E7-EBCE03FB3704}" sibTransId="{70DE20FA-26BF-474B-AB09-7B86CDD31D04}"/>
    <dgm:cxn modelId="{F6CE206A-0CE1-4036-BDB8-AAE25C5C39D3}" srcId="{163F59C0-9785-4E40-B546-BB8E5B67EF2C}" destId="{1B8E7D1A-05DC-4AFC-A577-A408F90E1B03}" srcOrd="0" destOrd="0" parTransId="{AA4338AA-82E2-4211-A78F-320B296D02DF}" sibTransId="{AC932176-9A1E-4D1E-A6C7-43A6D130F238}"/>
    <dgm:cxn modelId="{28769751-6350-49E0-9B87-77624E93D106}" type="presOf" srcId="{163F59C0-9785-4E40-B546-BB8E5B67EF2C}" destId="{95981860-A5F9-4642-B526-1792F155332E}" srcOrd="0" destOrd="0" presId="urn:microsoft.com/office/officeart/2005/8/layout/pyramid2"/>
    <dgm:cxn modelId="{BCB1A194-9ED2-46C4-AF91-B81191A26545}" type="presOf" srcId="{1B8E7D1A-05DC-4AFC-A577-A408F90E1B03}" destId="{1290DE16-4B6E-47BB-BCA9-38A11D8AE87E}" srcOrd="0" destOrd="0" presId="urn:microsoft.com/office/officeart/2005/8/layout/pyramid2"/>
    <dgm:cxn modelId="{CB4DE9D0-996D-4AAC-9F77-3FF8EA8BF432}" srcId="{163F59C0-9785-4E40-B546-BB8E5B67EF2C}" destId="{1875BBDA-01D9-4F7E-BCFD-DBFCB6EC1DCF}" srcOrd="2" destOrd="0" parTransId="{482C0DE3-531E-4EFA-AAE0-D76F7FC7D997}" sibTransId="{BDB39BC9-E302-49BA-8576-A7D54492E7D9}"/>
    <dgm:cxn modelId="{A06065D1-9DFE-4FDB-88BE-3973B71A829C}" type="presOf" srcId="{1875BBDA-01D9-4F7E-BCFD-DBFCB6EC1DCF}" destId="{82235E13-894B-4D3F-9453-87E93FF4AD47}" srcOrd="0" destOrd="0" presId="urn:microsoft.com/office/officeart/2005/8/layout/pyramid2"/>
    <dgm:cxn modelId="{66F34EE1-C0E4-480C-BD36-3E3CC75C0E65}" type="presOf" srcId="{C4F1862F-6D4E-420A-AFBF-BD677F4554FA}" destId="{B1B66941-0168-4DFE-B3DD-D35CDD028980}" srcOrd="0" destOrd="0" presId="urn:microsoft.com/office/officeart/2005/8/layout/pyramid2"/>
    <dgm:cxn modelId="{B7AF71D0-9ACA-4A8F-A301-427D4B02885A}" type="presParOf" srcId="{95981860-A5F9-4642-B526-1792F155332E}" destId="{2B1DF11E-C40D-4355-8EA6-0EBF4CAED371}" srcOrd="0" destOrd="0" presId="urn:microsoft.com/office/officeart/2005/8/layout/pyramid2"/>
    <dgm:cxn modelId="{A34A8A0B-D8D4-4CD1-A34A-60C5D1C66172}" type="presParOf" srcId="{95981860-A5F9-4642-B526-1792F155332E}" destId="{8A654F60-2C39-4464-96ED-04A763986FB9}" srcOrd="1" destOrd="0" presId="urn:microsoft.com/office/officeart/2005/8/layout/pyramid2"/>
    <dgm:cxn modelId="{13840AAD-59C0-404A-8621-18A6E9F414F1}" type="presParOf" srcId="{8A654F60-2C39-4464-96ED-04A763986FB9}" destId="{1290DE16-4B6E-47BB-BCA9-38A11D8AE87E}" srcOrd="0" destOrd="0" presId="urn:microsoft.com/office/officeart/2005/8/layout/pyramid2"/>
    <dgm:cxn modelId="{41EE9E37-29F9-4BAE-829F-2EBB29948308}" type="presParOf" srcId="{8A654F60-2C39-4464-96ED-04A763986FB9}" destId="{CC2CD6B8-FC61-4690-AC76-78939D6AE2CB}" srcOrd="1" destOrd="0" presId="urn:microsoft.com/office/officeart/2005/8/layout/pyramid2"/>
    <dgm:cxn modelId="{393A589B-7AE2-4A4D-BD5B-DD5167AD126A}" type="presParOf" srcId="{8A654F60-2C39-4464-96ED-04A763986FB9}" destId="{B1B66941-0168-4DFE-B3DD-D35CDD028980}" srcOrd="2" destOrd="0" presId="urn:microsoft.com/office/officeart/2005/8/layout/pyramid2"/>
    <dgm:cxn modelId="{B86F85F9-12CA-42F4-BA30-172E602206D2}" type="presParOf" srcId="{8A654F60-2C39-4464-96ED-04A763986FB9}" destId="{0B1323D9-DE76-412E-BA4E-B8C869D2F614}" srcOrd="3" destOrd="0" presId="urn:microsoft.com/office/officeart/2005/8/layout/pyramid2"/>
    <dgm:cxn modelId="{1630E99E-E52D-401F-B55B-A45D5D7BB615}" type="presParOf" srcId="{8A654F60-2C39-4464-96ED-04A763986FB9}" destId="{82235E13-894B-4D3F-9453-87E93FF4AD47}" srcOrd="4" destOrd="0" presId="urn:microsoft.com/office/officeart/2005/8/layout/pyramid2"/>
    <dgm:cxn modelId="{9275DD57-270C-43E9-A361-F87098C39CA1}" type="presParOf" srcId="{8A654F60-2C39-4464-96ED-04A763986FB9}" destId="{BB850613-2D7D-42F4-B295-205A8BAE0EF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938811-4150-4EEF-82E4-F0E3C564D52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6A8758-F868-41CD-A502-40C8FD9795B3}">
      <dgm:prSet phldrT="[Text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/>
            <a:t>1</a:t>
          </a:r>
        </a:p>
      </dgm:t>
    </dgm:pt>
    <dgm:pt modelId="{016FE34D-006C-4D97-A66B-78E7B18E1201}" type="parTrans" cxnId="{D6D7E723-4C39-4BA2-B0F5-CF8B7A4B6F52}">
      <dgm:prSet/>
      <dgm:spPr/>
      <dgm:t>
        <a:bodyPr/>
        <a:lstStyle/>
        <a:p>
          <a:endParaRPr lang="en-US"/>
        </a:p>
      </dgm:t>
    </dgm:pt>
    <dgm:pt modelId="{58D7A782-332F-4EDA-84FC-22F565185F31}" type="sibTrans" cxnId="{D6D7E723-4C39-4BA2-B0F5-CF8B7A4B6F52}">
      <dgm:prSet/>
      <dgm:spPr/>
      <dgm:t>
        <a:bodyPr/>
        <a:lstStyle/>
        <a:p>
          <a:endParaRPr lang="en-US"/>
        </a:p>
      </dgm:t>
    </dgm:pt>
    <dgm:pt modelId="{32C0EFEB-13EE-4C1E-814C-A6D9D046C2C6}">
      <dgm:prSet phldrT="[Text]" custT="1"/>
      <dgm:spPr/>
      <dgm:t>
        <a:bodyPr/>
        <a:lstStyle/>
        <a:p>
          <a:r>
            <a:rPr lang="en-US" sz="2400" dirty="0"/>
            <a:t>Apply recommended strategies to Wendy's in one city for the duration of one quarter. </a:t>
          </a:r>
        </a:p>
      </dgm:t>
    </dgm:pt>
    <dgm:pt modelId="{BBA8773B-1A3B-4127-A642-B780D6504792}" type="parTrans" cxnId="{BE732E45-3ADA-459A-9D17-A128FE2452D2}">
      <dgm:prSet/>
      <dgm:spPr/>
      <dgm:t>
        <a:bodyPr/>
        <a:lstStyle/>
        <a:p>
          <a:endParaRPr lang="en-US"/>
        </a:p>
      </dgm:t>
    </dgm:pt>
    <dgm:pt modelId="{AA9C91FA-4818-4F1D-9ADD-E3AB1BA5FEF8}" type="sibTrans" cxnId="{BE732E45-3ADA-459A-9D17-A128FE2452D2}">
      <dgm:prSet/>
      <dgm:spPr/>
      <dgm:t>
        <a:bodyPr/>
        <a:lstStyle/>
        <a:p>
          <a:endParaRPr lang="en-US"/>
        </a:p>
      </dgm:t>
    </dgm:pt>
    <dgm:pt modelId="{8C46AECF-9365-4260-9F79-E8733CFADE97}">
      <dgm:prSet phldrT="[Text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/>
            <a:t>2</a:t>
          </a:r>
        </a:p>
      </dgm:t>
    </dgm:pt>
    <dgm:pt modelId="{96438CF7-0472-4284-9CAC-1B622FBC9CD9}" type="parTrans" cxnId="{A0198395-751E-4A14-9197-8481E2DC6947}">
      <dgm:prSet/>
      <dgm:spPr/>
      <dgm:t>
        <a:bodyPr/>
        <a:lstStyle/>
        <a:p>
          <a:endParaRPr lang="en-US"/>
        </a:p>
      </dgm:t>
    </dgm:pt>
    <dgm:pt modelId="{D0B689F2-008C-4239-BCB4-4D0B0A714757}" type="sibTrans" cxnId="{A0198395-751E-4A14-9197-8481E2DC6947}">
      <dgm:prSet/>
      <dgm:spPr/>
      <dgm:t>
        <a:bodyPr/>
        <a:lstStyle/>
        <a:p>
          <a:endParaRPr lang="en-US"/>
        </a:p>
      </dgm:t>
    </dgm:pt>
    <dgm:pt modelId="{20E4DD40-C3F9-4990-BDC6-9A230A0B3298}">
      <dgm:prSet phldrT="[Text]" custT="1"/>
      <dgm:spPr/>
      <dgm:t>
        <a:bodyPr/>
        <a:lstStyle/>
        <a:p>
          <a:r>
            <a:rPr lang="en-US" sz="2400" dirty="0"/>
            <a:t>If successful, apply recommended strategies to an entire DMA.</a:t>
          </a:r>
        </a:p>
      </dgm:t>
    </dgm:pt>
    <dgm:pt modelId="{D69817EA-FEF4-4862-8319-9BD869B23C1F}" type="parTrans" cxnId="{AF05318B-2EC3-4B4F-B616-6258769F8E3A}">
      <dgm:prSet/>
      <dgm:spPr/>
      <dgm:t>
        <a:bodyPr/>
        <a:lstStyle/>
        <a:p>
          <a:endParaRPr lang="en-US"/>
        </a:p>
      </dgm:t>
    </dgm:pt>
    <dgm:pt modelId="{7551091C-7F64-472B-BD3B-1321EA6928DF}" type="sibTrans" cxnId="{AF05318B-2EC3-4B4F-B616-6258769F8E3A}">
      <dgm:prSet/>
      <dgm:spPr/>
      <dgm:t>
        <a:bodyPr/>
        <a:lstStyle/>
        <a:p>
          <a:endParaRPr lang="en-US"/>
        </a:p>
      </dgm:t>
    </dgm:pt>
    <dgm:pt modelId="{1E55237B-B694-4D51-B90A-24C80FA98F87}">
      <dgm:prSet phldrT="[Text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/>
            <a:t>3</a:t>
          </a:r>
        </a:p>
      </dgm:t>
    </dgm:pt>
    <dgm:pt modelId="{76D22583-AF51-40EC-B8A9-E29AE773E961}" type="parTrans" cxnId="{A9260E34-6267-445E-9E15-CF2FF6391E01}">
      <dgm:prSet/>
      <dgm:spPr/>
      <dgm:t>
        <a:bodyPr/>
        <a:lstStyle/>
        <a:p>
          <a:endParaRPr lang="en-US"/>
        </a:p>
      </dgm:t>
    </dgm:pt>
    <dgm:pt modelId="{48DADA3B-CC56-47BB-88AF-C7EB97B0925C}" type="sibTrans" cxnId="{A9260E34-6267-445E-9E15-CF2FF6391E01}">
      <dgm:prSet/>
      <dgm:spPr/>
      <dgm:t>
        <a:bodyPr/>
        <a:lstStyle/>
        <a:p>
          <a:endParaRPr lang="en-US"/>
        </a:p>
      </dgm:t>
    </dgm:pt>
    <dgm:pt modelId="{096EA2DB-F6F2-4740-A79E-5FBBF37D7A63}">
      <dgm:prSet phldrT="[Text]" custT="1"/>
      <dgm:spPr/>
      <dgm:t>
        <a:bodyPr/>
        <a:lstStyle/>
        <a:p>
          <a:r>
            <a:rPr lang="en-US" sz="2400" dirty="0"/>
            <a:t>Use multivariate testing to analyze impact of new marketing strategy adjustments on variables, menu item sales. </a:t>
          </a:r>
        </a:p>
      </dgm:t>
    </dgm:pt>
    <dgm:pt modelId="{46EDD5B7-959D-4859-A887-E919BA04D9AE}" type="parTrans" cxnId="{D7AD4506-A078-49D6-9A99-6C6FB67E4004}">
      <dgm:prSet/>
      <dgm:spPr/>
      <dgm:t>
        <a:bodyPr/>
        <a:lstStyle/>
        <a:p>
          <a:endParaRPr lang="en-US"/>
        </a:p>
      </dgm:t>
    </dgm:pt>
    <dgm:pt modelId="{83C58A8E-575C-4739-8450-02185DFA50C1}" type="sibTrans" cxnId="{D7AD4506-A078-49D6-9A99-6C6FB67E4004}">
      <dgm:prSet/>
      <dgm:spPr/>
      <dgm:t>
        <a:bodyPr/>
        <a:lstStyle/>
        <a:p>
          <a:endParaRPr lang="en-US"/>
        </a:p>
      </dgm:t>
    </dgm:pt>
    <dgm:pt modelId="{0E8E4EE3-4995-42D8-9904-052A54B0C29E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/>
            <a:t>4</a:t>
          </a:r>
        </a:p>
      </dgm:t>
    </dgm:pt>
    <dgm:pt modelId="{413956F9-6316-4440-9A28-BAF1DC49B44E}" type="parTrans" cxnId="{EF6CC70E-D797-49D3-9D4C-2C924AC70592}">
      <dgm:prSet/>
      <dgm:spPr/>
      <dgm:t>
        <a:bodyPr/>
        <a:lstStyle/>
        <a:p>
          <a:endParaRPr lang="en-US"/>
        </a:p>
      </dgm:t>
    </dgm:pt>
    <dgm:pt modelId="{4CA151B2-BA6F-4C2F-9E2D-A6A4D253D5E8}" type="sibTrans" cxnId="{EF6CC70E-D797-49D3-9D4C-2C924AC70592}">
      <dgm:prSet/>
      <dgm:spPr/>
      <dgm:t>
        <a:bodyPr/>
        <a:lstStyle/>
        <a:p>
          <a:endParaRPr lang="en-US"/>
        </a:p>
      </dgm:t>
    </dgm:pt>
    <dgm:pt modelId="{A0DC4246-B8D4-40EC-9BC2-FABE3B4ACAB3}">
      <dgm:prSet custT="1"/>
      <dgm:spPr/>
      <dgm:t>
        <a:bodyPr/>
        <a:lstStyle/>
        <a:p>
          <a:r>
            <a:rPr lang="en-US" sz="2400" dirty="0"/>
            <a:t>If successful lift in revenue is achieved after both testing phases have concluded, roll out new strategies nationwide. </a:t>
          </a:r>
        </a:p>
      </dgm:t>
    </dgm:pt>
    <dgm:pt modelId="{3F2E8AFF-8734-4CBC-B845-F4301599F969}" type="parTrans" cxnId="{59B9ADD7-F9D2-46A1-94B8-D7BD21619FA3}">
      <dgm:prSet/>
      <dgm:spPr/>
      <dgm:t>
        <a:bodyPr/>
        <a:lstStyle/>
        <a:p>
          <a:endParaRPr lang="en-US"/>
        </a:p>
      </dgm:t>
    </dgm:pt>
    <dgm:pt modelId="{6568BE37-770D-4CA9-B663-F4AAE89FFB86}" type="sibTrans" cxnId="{59B9ADD7-F9D2-46A1-94B8-D7BD21619FA3}">
      <dgm:prSet/>
      <dgm:spPr/>
      <dgm:t>
        <a:bodyPr/>
        <a:lstStyle/>
        <a:p>
          <a:endParaRPr lang="en-US"/>
        </a:p>
      </dgm:t>
    </dgm:pt>
    <dgm:pt modelId="{8668FBF5-FF23-4662-8756-B30A2AFF475C}" type="pres">
      <dgm:prSet presAssocID="{AC938811-4150-4EEF-82E4-F0E3C564D524}" presName="linearFlow" presStyleCnt="0">
        <dgm:presLayoutVars>
          <dgm:dir/>
          <dgm:animLvl val="lvl"/>
          <dgm:resizeHandles val="exact"/>
        </dgm:presLayoutVars>
      </dgm:prSet>
      <dgm:spPr/>
    </dgm:pt>
    <dgm:pt modelId="{01F03E55-5C20-46F8-A219-6C7947256D23}" type="pres">
      <dgm:prSet presAssocID="{AA6A8758-F868-41CD-A502-40C8FD9795B3}" presName="composite" presStyleCnt="0"/>
      <dgm:spPr/>
    </dgm:pt>
    <dgm:pt modelId="{59746EF4-5A72-4966-A3C9-AD3AAB576D07}" type="pres">
      <dgm:prSet presAssocID="{AA6A8758-F868-41CD-A502-40C8FD9795B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C9C5A33-C5D2-4E83-8966-84928B422072}" type="pres">
      <dgm:prSet presAssocID="{AA6A8758-F868-41CD-A502-40C8FD9795B3}" presName="descendantText" presStyleLbl="alignAcc1" presStyleIdx="0" presStyleCnt="4">
        <dgm:presLayoutVars>
          <dgm:bulletEnabled val="1"/>
        </dgm:presLayoutVars>
      </dgm:prSet>
      <dgm:spPr/>
    </dgm:pt>
    <dgm:pt modelId="{E064DB8D-2D92-4C53-898A-DE055A529F36}" type="pres">
      <dgm:prSet presAssocID="{58D7A782-332F-4EDA-84FC-22F565185F31}" presName="sp" presStyleCnt="0"/>
      <dgm:spPr/>
    </dgm:pt>
    <dgm:pt modelId="{4A2FBA06-587C-484C-8CEC-2D54C104C261}" type="pres">
      <dgm:prSet presAssocID="{8C46AECF-9365-4260-9F79-E8733CFADE97}" presName="composite" presStyleCnt="0"/>
      <dgm:spPr/>
    </dgm:pt>
    <dgm:pt modelId="{626F2505-D667-4523-B973-71953E236E30}" type="pres">
      <dgm:prSet presAssocID="{8C46AECF-9365-4260-9F79-E8733CFADE9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A150626-FFF0-442A-83CA-0B05C4871015}" type="pres">
      <dgm:prSet presAssocID="{8C46AECF-9365-4260-9F79-E8733CFADE97}" presName="descendantText" presStyleLbl="alignAcc1" presStyleIdx="1" presStyleCnt="4">
        <dgm:presLayoutVars>
          <dgm:bulletEnabled val="1"/>
        </dgm:presLayoutVars>
      </dgm:prSet>
      <dgm:spPr/>
    </dgm:pt>
    <dgm:pt modelId="{E3C7CD1A-6708-475A-B191-B68E7FE94FB7}" type="pres">
      <dgm:prSet presAssocID="{D0B689F2-008C-4239-BCB4-4D0B0A714757}" presName="sp" presStyleCnt="0"/>
      <dgm:spPr/>
    </dgm:pt>
    <dgm:pt modelId="{A7274FEE-4B08-4E71-9882-F558727E63A5}" type="pres">
      <dgm:prSet presAssocID="{1E55237B-B694-4D51-B90A-24C80FA98F87}" presName="composite" presStyleCnt="0"/>
      <dgm:spPr/>
    </dgm:pt>
    <dgm:pt modelId="{9BCE2591-61CA-43AB-9DA5-789EB9119555}" type="pres">
      <dgm:prSet presAssocID="{1E55237B-B694-4D51-B90A-24C80FA98F8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12EE16D-462E-4357-A6D4-5BFD5938B449}" type="pres">
      <dgm:prSet presAssocID="{1E55237B-B694-4D51-B90A-24C80FA98F87}" presName="descendantText" presStyleLbl="alignAcc1" presStyleIdx="2" presStyleCnt="4">
        <dgm:presLayoutVars>
          <dgm:bulletEnabled val="1"/>
        </dgm:presLayoutVars>
      </dgm:prSet>
      <dgm:spPr/>
    </dgm:pt>
    <dgm:pt modelId="{B8AA75FE-6116-4A6A-8C87-2F5458F655F3}" type="pres">
      <dgm:prSet presAssocID="{48DADA3B-CC56-47BB-88AF-C7EB97B0925C}" presName="sp" presStyleCnt="0"/>
      <dgm:spPr/>
    </dgm:pt>
    <dgm:pt modelId="{CF7EAC08-25EA-4B3A-87A9-C36A6F01913F}" type="pres">
      <dgm:prSet presAssocID="{0E8E4EE3-4995-42D8-9904-052A54B0C29E}" presName="composite" presStyleCnt="0"/>
      <dgm:spPr/>
    </dgm:pt>
    <dgm:pt modelId="{03F6836C-570F-4123-9590-033A4D34BF3B}" type="pres">
      <dgm:prSet presAssocID="{0E8E4EE3-4995-42D8-9904-052A54B0C29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14B8007-718D-4004-9A73-0FF2D879CC4A}" type="pres">
      <dgm:prSet presAssocID="{0E8E4EE3-4995-42D8-9904-052A54B0C29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7AD4506-A078-49D6-9A99-6C6FB67E4004}" srcId="{1E55237B-B694-4D51-B90A-24C80FA98F87}" destId="{096EA2DB-F6F2-4740-A79E-5FBBF37D7A63}" srcOrd="0" destOrd="0" parTransId="{46EDD5B7-959D-4859-A887-E919BA04D9AE}" sibTransId="{83C58A8E-575C-4739-8450-02185DFA50C1}"/>
    <dgm:cxn modelId="{63801409-EDA8-4786-B551-4090538384FB}" type="presOf" srcId="{AC938811-4150-4EEF-82E4-F0E3C564D524}" destId="{8668FBF5-FF23-4662-8756-B30A2AFF475C}" srcOrd="0" destOrd="0" presId="urn:microsoft.com/office/officeart/2005/8/layout/chevron2"/>
    <dgm:cxn modelId="{EF6CC70E-D797-49D3-9D4C-2C924AC70592}" srcId="{AC938811-4150-4EEF-82E4-F0E3C564D524}" destId="{0E8E4EE3-4995-42D8-9904-052A54B0C29E}" srcOrd="3" destOrd="0" parTransId="{413956F9-6316-4440-9A28-BAF1DC49B44E}" sibTransId="{4CA151B2-BA6F-4C2F-9E2D-A6A4D253D5E8}"/>
    <dgm:cxn modelId="{326D1916-E43D-4EBC-9A48-8DC4D0E8EC70}" type="presOf" srcId="{AA6A8758-F868-41CD-A502-40C8FD9795B3}" destId="{59746EF4-5A72-4966-A3C9-AD3AAB576D07}" srcOrd="0" destOrd="0" presId="urn:microsoft.com/office/officeart/2005/8/layout/chevron2"/>
    <dgm:cxn modelId="{4DEB7D21-1F72-4B12-8404-A2979D9B14B6}" type="presOf" srcId="{0E8E4EE3-4995-42D8-9904-052A54B0C29E}" destId="{03F6836C-570F-4123-9590-033A4D34BF3B}" srcOrd="0" destOrd="0" presId="urn:microsoft.com/office/officeart/2005/8/layout/chevron2"/>
    <dgm:cxn modelId="{D6D7E723-4C39-4BA2-B0F5-CF8B7A4B6F52}" srcId="{AC938811-4150-4EEF-82E4-F0E3C564D524}" destId="{AA6A8758-F868-41CD-A502-40C8FD9795B3}" srcOrd="0" destOrd="0" parTransId="{016FE34D-006C-4D97-A66B-78E7B18E1201}" sibTransId="{58D7A782-332F-4EDA-84FC-22F565185F31}"/>
    <dgm:cxn modelId="{A9260E34-6267-445E-9E15-CF2FF6391E01}" srcId="{AC938811-4150-4EEF-82E4-F0E3C564D524}" destId="{1E55237B-B694-4D51-B90A-24C80FA98F87}" srcOrd="2" destOrd="0" parTransId="{76D22583-AF51-40EC-B8A9-E29AE773E961}" sibTransId="{48DADA3B-CC56-47BB-88AF-C7EB97B0925C}"/>
    <dgm:cxn modelId="{BE732E45-3ADA-459A-9D17-A128FE2452D2}" srcId="{AA6A8758-F868-41CD-A502-40C8FD9795B3}" destId="{32C0EFEB-13EE-4C1E-814C-A6D9D046C2C6}" srcOrd="0" destOrd="0" parTransId="{BBA8773B-1A3B-4127-A642-B780D6504792}" sibTransId="{AA9C91FA-4818-4F1D-9ADD-E3AB1BA5FEF8}"/>
    <dgm:cxn modelId="{AF3AF565-F167-4617-B391-93409C02FE24}" type="presOf" srcId="{A0DC4246-B8D4-40EC-9BC2-FABE3B4ACAB3}" destId="{D14B8007-718D-4004-9A73-0FF2D879CC4A}" srcOrd="0" destOrd="0" presId="urn:microsoft.com/office/officeart/2005/8/layout/chevron2"/>
    <dgm:cxn modelId="{21410848-6559-4CA0-8A6E-169B8904FC63}" type="presOf" srcId="{8C46AECF-9365-4260-9F79-E8733CFADE97}" destId="{626F2505-D667-4523-B973-71953E236E30}" srcOrd="0" destOrd="0" presId="urn:microsoft.com/office/officeart/2005/8/layout/chevron2"/>
    <dgm:cxn modelId="{10C8E150-179F-4AF1-ACF6-84F16192BA9D}" type="presOf" srcId="{096EA2DB-F6F2-4740-A79E-5FBBF37D7A63}" destId="{212EE16D-462E-4357-A6D4-5BFD5938B449}" srcOrd="0" destOrd="0" presId="urn:microsoft.com/office/officeart/2005/8/layout/chevron2"/>
    <dgm:cxn modelId="{C15BAA7F-4A4F-4DC2-988C-4D92BBABA81A}" type="presOf" srcId="{1E55237B-B694-4D51-B90A-24C80FA98F87}" destId="{9BCE2591-61CA-43AB-9DA5-789EB9119555}" srcOrd="0" destOrd="0" presId="urn:microsoft.com/office/officeart/2005/8/layout/chevron2"/>
    <dgm:cxn modelId="{AF05318B-2EC3-4B4F-B616-6258769F8E3A}" srcId="{8C46AECF-9365-4260-9F79-E8733CFADE97}" destId="{20E4DD40-C3F9-4990-BDC6-9A230A0B3298}" srcOrd="0" destOrd="0" parTransId="{D69817EA-FEF4-4862-8319-9BD869B23C1F}" sibTransId="{7551091C-7F64-472B-BD3B-1321EA6928DF}"/>
    <dgm:cxn modelId="{A0198395-751E-4A14-9197-8481E2DC6947}" srcId="{AC938811-4150-4EEF-82E4-F0E3C564D524}" destId="{8C46AECF-9365-4260-9F79-E8733CFADE97}" srcOrd="1" destOrd="0" parTransId="{96438CF7-0472-4284-9CAC-1B622FBC9CD9}" sibTransId="{D0B689F2-008C-4239-BCB4-4D0B0A714757}"/>
    <dgm:cxn modelId="{65000DC0-AF0E-44AA-B425-2BB5ED9301D1}" type="presOf" srcId="{20E4DD40-C3F9-4990-BDC6-9A230A0B3298}" destId="{EA150626-FFF0-442A-83CA-0B05C4871015}" srcOrd="0" destOrd="0" presId="urn:microsoft.com/office/officeart/2005/8/layout/chevron2"/>
    <dgm:cxn modelId="{3BF491C5-D252-42AA-8A8C-900E1C62797D}" type="presOf" srcId="{32C0EFEB-13EE-4C1E-814C-A6D9D046C2C6}" destId="{1C9C5A33-C5D2-4E83-8966-84928B422072}" srcOrd="0" destOrd="0" presId="urn:microsoft.com/office/officeart/2005/8/layout/chevron2"/>
    <dgm:cxn modelId="{59B9ADD7-F9D2-46A1-94B8-D7BD21619FA3}" srcId="{0E8E4EE3-4995-42D8-9904-052A54B0C29E}" destId="{A0DC4246-B8D4-40EC-9BC2-FABE3B4ACAB3}" srcOrd="0" destOrd="0" parTransId="{3F2E8AFF-8734-4CBC-B845-F4301599F969}" sibTransId="{6568BE37-770D-4CA9-B663-F4AAE89FFB86}"/>
    <dgm:cxn modelId="{FA381E43-89BD-4559-8527-1AD7D6B34F95}" type="presParOf" srcId="{8668FBF5-FF23-4662-8756-B30A2AFF475C}" destId="{01F03E55-5C20-46F8-A219-6C7947256D23}" srcOrd="0" destOrd="0" presId="urn:microsoft.com/office/officeart/2005/8/layout/chevron2"/>
    <dgm:cxn modelId="{6A5AFAC0-F15E-44C6-99CE-2723732466CF}" type="presParOf" srcId="{01F03E55-5C20-46F8-A219-6C7947256D23}" destId="{59746EF4-5A72-4966-A3C9-AD3AAB576D07}" srcOrd="0" destOrd="0" presId="urn:microsoft.com/office/officeart/2005/8/layout/chevron2"/>
    <dgm:cxn modelId="{2BA3CCF6-A5C9-4BF8-BD6B-ACC566647522}" type="presParOf" srcId="{01F03E55-5C20-46F8-A219-6C7947256D23}" destId="{1C9C5A33-C5D2-4E83-8966-84928B422072}" srcOrd="1" destOrd="0" presId="urn:microsoft.com/office/officeart/2005/8/layout/chevron2"/>
    <dgm:cxn modelId="{CD36A63E-FBE4-469C-AAA4-AF2AC6EF5CF9}" type="presParOf" srcId="{8668FBF5-FF23-4662-8756-B30A2AFF475C}" destId="{E064DB8D-2D92-4C53-898A-DE055A529F36}" srcOrd="1" destOrd="0" presId="urn:microsoft.com/office/officeart/2005/8/layout/chevron2"/>
    <dgm:cxn modelId="{EEA6E762-A0FB-4757-BB92-1C3385823827}" type="presParOf" srcId="{8668FBF5-FF23-4662-8756-B30A2AFF475C}" destId="{4A2FBA06-587C-484C-8CEC-2D54C104C261}" srcOrd="2" destOrd="0" presId="urn:microsoft.com/office/officeart/2005/8/layout/chevron2"/>
    <dgm:cxn modelId="{6A2EB954-C9B4-4853-9166-57D3B6623A5D}" type="presParOf" srcId="{4A2FBA06-587C-484C-8CEC-2D54C104C261}" destId="{626F2505-D667-4523-B973-71953E236E30}" srcOrd="0" destOrd="0" presId="urn:microsoft.com/office/officeart/2005/8/layout/chevron2"/>
    <dgm:cxn modelId="{5D3C65EE-4361-425A-80E7-9BBF753E050C}" type="presParOf" srcId="{4A2FBA06-587C-484C-8CEC-2D54C104C261}" destId="{EA150626-FFF0-442A-83CA-0B05C4871015}" srcOrd="1" destOrd="0" presId="urn:microsoft.com/office/officeart/2005/8/layout/chevron2"/>
    <dgm:cxn modelId="{39E37409-BC24-4D4C-8E5D-71AB1925C51E}" type="presParOf" srcId="{8668FBF5-FF23-4662-8756-B30A2AFF475C}" destId="{E3C7CD1A-6708-475A-B191-B68E7FE94FB7}" srcOrd="3" destOrd="0" presId="urn:microsoft.com/office/officeart/2005/8/layout/chevron2"/>
    <dgm:cxn modelId="{6521F23C-5C33-4C9A-AD97-7C67EA88BBD9}" type="presParOf" srcId="{8668FBF5-FF23-4662-8756-B30A2AFF475C}" destId="{A7274FEE-4B08-4E71-9882-F558727E63A5}" srcOrd="4" destOrd="0" presId="urn:microsoft.com/office/officeart/2005/8/layout/chevron2"/>
    <dgm:cxn modelId="{45580AE5-E58E-493A-BF8B-CD4D835A4B9F}" type="presParOf" srcId="{A7274FEE-4B08-4E71-9882-F558727E63A5}" destId="{9BCE2591-61CA-43AB-9DA5-789EB9119555}" srcOrd="0" destOrd="0" presId="urn:microsoft.com/office/officeart/2005/8/layout/chevron2"/>
    <dgm:cxn modelId="{3CB39FEC-405F-496E-8DF1-F98825363ECF}" type="presParOf" srcId="{A7274FEE-4B08-4E71-9882-F558727E63A5}" destId="{212EE16D-462E-4357-A6D4-5BFD5938B449}" srcOrd="1" destOrd="0" presId="urn:microsoft.com/office/officeart/2005/8/layout/chevron2"/>
    <dgm:cxn modelId="{47880728-EB35-42D7-BD6C-5DE65BFDAB2E}" type="presParOf" srcId="{8668FBF5-FF23-4662-8756-B30A2AFF475C}" destId="{B8AA75FE-6116-4A6A-8C87-2F5458F655F3}" srcOrd="5" destOrd="0" presId="urn:microsoft.com/office/officeart/2005/8/layout/chevron2"/>
    <dgm:cxn modelId="{DD517CEC-009C-4820-AB69-A0B11E7240E1}" type="presParOf" srcId="{8668FBF5-FF23-4662-8756-B30A2AFF475C}" destId="{CF7EAC08-25EA-4B3A-87A9-C36A6F01913F}" srcOrd="6" destOrd="0" presId="urn:microsoft.com/office/officeart/2005/8/layout/chevron2"/>
    <dgm:cxn modelId="{0ADF071F-8832-43BF-A9D1-3E6D4C50709A}" type="presParOf" srcId="{CF7EAC08-25EA-4B3A-87A9-C36A6F01913F}" destId="{03F6836C-570F-4123-9590-033A4D34BF3B}" srcOrd="0" destOrd="0" presId="urn:microsoft.com/office/officeart/2005/8/layout/chevron2"/>
    <dgm:cxn modelId="{1E16AA8A-A05D-4E5C-B264-55B36DBBF809}" type="presParOf" srcId="{CF7EAC08-25EA-4B3A-87A9-C36A6F01913F}" destId="{D14B8007-718D-4004-9A73-0FF2D879CC4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CCF4F-683D-4974-9328-BA96669EFEC6}">
      <dsp:nvSpPr>
        <dsp:cNvPr id="0" name=""/>
        <dsp:cNvSpPr/>
      </dsp:nvSpPr>
      <dsp:spPr>
        <a:xfrm>
          <a:off x="3934145" y="1100969"/>
          <a:ext cx="6766560" cy="112183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Determine what relationships exist within the datasets to understand customer behavior.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34145" y="1241199"/>
        <a:ext cx="6345870" cy="841379"/>
      </dsp:txXfrm>
    </dsp:sp>
    <dsp:sp modelId="{27F39DD9-0697-40C0-BC66-620E50437DC7}">
      <dsp:nvSpPr>
        <dsp:cNvPr id="0" name=""/>
        <dsp:cNvSpPr/>
      </dsp:nvSpPr>
      <dsp:spPr>
        <a:xfrm>
          <a:off x="600171" y="1100969"/>
          <a:ext cx="3333974" cy="11218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Segmentation</a:t>
          </a:r>
        </a:p>
      </dsp:txBody>
      <dsp:txXfrm>
        <a:off x="654935" y="1155733"/>
        <a:ext cx="3224446" cy="1012311"/>
      </dsp:txXfrm>
    </dsp:sp>
    <dsp:sp modelId="{7CE151FA-B132-4716-B9DE-F719643D1C92}">
      <dsp:nvSpPr>
        <dsp:cNvPr id="0" name=""/>
        <dsp:cNvSpPr/>
      </dsp:nvSpPr>
      <dsp:spPr>
        <a:xfrm>
          <a:off x="3910868" y="2157394"/>
          <a:ext cx="6766560" cy="112183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  <a:cs typeface="Arial" panose="020B0604020202020204" pitchFamily="34" charset="0"/>
            </a:rPr>
            <a:t>Identify Product Purchase Patterns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  <a:cs typeface="Arial" panose="020B0604020202020204" pitchFamily="34" charset="0"/>
            </a:rPr>
            <a:t>Analyze What Percent of the Total Population Each Cluster Represents.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  <a:cs typeface="Arial" panose="020B0604020202020204" pitchFamily="34" charset="0"/>
            </a:rPr>
            <a:t>Determine What Percent of the Total Revenue Each Cluster Represents.</a:t>
          </a:r>
        </a:p>
      </dsp:txBody>
      <dsp:txXfrm>
        <a:off x="3910868" y="2297624"/>
        <a:ext cx="6345870" cy="841379"/>
      </dsp:txXfrm>
    </dsp:sp>
    <dsp:sp modelId="{39A93079-E12B-41A9-99CC-0EB0860C9058}">
      <dsp:nvSpPr>
        <dsp:cNvPr id="0" name=""/>
        <dsp:cNvSpPr/>
      </dsp:nvSpPr>
      <dsp:spPr>
        <a:xfrm>
          <a:off x="588532" y="2157394"/>
          <a:ext cx="3333974" cy="11218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 Analysis</a:t>
          </a:r>
        </a:p>
      </dsp:txBody>
      <dsp:txXfrm>
        <a:off x="643296" y="2212158"/>
        <a:ext cx="3224446" cy="1012311"/>
      </dsp:txXfrm>
    </dsp:sp>
    <dsp:sp modelId="{0FD1021A-D128-48CE-9184-46DF91D63658}">
      <dsp:nvSpPr>
        <dsp:cNvPr id="0" name=""/>
        <dsp:cNvSpPr/>
      </dsp:nvSpPr>
      <dsp:spPr>
        <a:xfrm>
          <a:off x="3922507" y="4396338"/>
          <a:ext cx="6766560" cy="112183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+mn-lt"/>
              <a:cs typeface="Arial" panose="020B0604020202020204" pitchFamily="34" charset="0"/>
            </a:rPr>
            <a:t>Determine which cluster is price sensitive/insensitive.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+mn-lt"/>
              <a:cs typeface="Arial" panose="020B0604020202020204" pitchFamily="34" charset="0"/>
            </a:rPr>
            <a:t>How would price increase or decreases impact revenue</a:t>
          </a:r>
        </a:p>
      </dsp:txBody>
      <dsp:txXfrm>
        <a:off x="3922507" y="4536568"/>
        <a:ext cx="6345870" cy="841379"/>
      </dsp:txXfrm>
    </dsp:sp>
    <dsp:sp modelId="{45C9A5EC-444E-4500-8A03-99A8FD4774F4}">
      <dsp:nvSpPr>
        <dsp:cNvPr id="0" name=""/>
        <dsp:cNvSpPr/>
      </dsp:nvSpPr>
      <dsp:spPr>
        <a:xfrm>
          <a:off x="658363" y="4396338"/>
          <a:ext cx="3333974" cy="11218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Price Sensitivity Analysis</a:t>
          </a:r>
        </a:p>
      </dsp:txBody>
      <dsp:txXfrm>
        <a:off x="713127" y="4451102"/>
        <a:ext cx="3224446" cy="1012311"/>
      </dsp:txXfrm>
    </dsp:sp>
    <dsp:sp modelId="{436EB498-FF17-4B66-BE16-602E472762AA}">
      <dsp:nvSpPr>
        <dsp:cNvPr id="0" name=""/>
        <dsp:cNvSpPr/>
      </dsp:nvSpPr>
      <dsp:spPr>
        <a:xfrm>
          <a:off x="3934145" y="3319653"/>
          <a:ext cx="6766560" cy="112183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114300" lvl="1" indent="-11430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50" kern="1200" dirty="0">
              <a:latin typeface="+mn-lt"/>
              <a:cs typeface="Arial" panose="020B0604020202020204" pitchFamily="34" charset="0"/>
            </a:rPr>
            <a:t>Bundle most relevant products to increase sales &amp; revenue</a:t>
          </a:r>
        </a:p>
        <a:p>
          <a:pPr marL="114300" lvl="1" indent="-11430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50" kern="1200" dirty="0">
              <a:latin typeface="+mn-lt"/>
              <a:cs typeface="Arial" panose="020B0604020202020204" pitchFamily="34" charset="0"/>
            </a:rPr>
            <a:t>Determine which products to refrain from bundling together for specific segments</a:t>
          </a:r>
        </a:p>
        <a:p>
          <a:pPr marL="114300" lvl="1" indent="-11430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50" kern="1200" dirty="0">
              <a:latin typeface="+mn-lt"/>
              <a:cs typeface="Arial" panose="020B0604020202020204" pitchFamily="34" charset="0"/>
            </a:rPr>
            <a:t>To find the best strategy for communication</a:t>
          </a:r>
        </a:p>
      </dsp:txBody>
      <dsp:txXfrm>
        <a:off x="3934145" y="3459883"/>
        <a:ext cx="6345870" cy="841379"/>
      </dsp:txXfrm>
    </dsp:sp>
    <dsp:sp modelId="{014B0D6B-D742-42AC-9FAA-CFE0F6EBC2EC}">
      <dsp:nvSpPr>
        <dsp:cNvPr id="0" name=""/>
        <dsp:cNvSpPr/>
      </dsp:nvSpPr>
      <dsp:spPr>
        <a:xfrm>
          <a:off x="635086" y="3275239"/>
          <a:ext cx="3333974" cy="11218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Market Basket Analysis and Marcom</a:t>
          </a:r>
        </a:p>
      </dsp:txBody>
      <dsp:txXfrm>
        <a:off x="689850" y="3330003"/>
        <a:ext cx="3224446" cy="1012311"/>
      </dsp:txXfrm>
    </dsp:sp>
    <dsp:sp modelId="{004C7A6C-F725-430E-93F0-EFB3B11E7CA4}">
      <dsp:nvSpPr>
        <dsp:cNvPr id="0" name=""/>
        <dsp:cNvSpPr/>
      </dsp:nvSpPr>
      <dsp:spPr>
        <a:xfrm>
          <a:off x="3934145" y="44387"/>
          <a:ext cx="6766560" cy="112183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Significant Variables for segmentation</a:t>
          </a:r>
        </a:p>
      </dsp:txBody>
      <dsp:txXfrm>
        <a:off x="3934145" y="184617"/>
        <a:ext cx="6345870" cy="841379"/>
      </dsp:txXfrm>
    </dsp:sp>
    <dsp:sp modelId="{4341A42A-8B53-4DDD-BA41-77880635D68E}">
      <dsp:nvSpPr>
        <dsp:cNvPr id="0" name=""/>
        <dsp:cNvSpPr/>
      </dsp:nvSpPr>
      <dsp:spPr>
        <a:xfrm>
          <a:off x="635086" y="44387"/>
          <a:ext cx="3333974" cy="11218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Ordinary Least Square</a:t>
          </a:r>
        </a:p>
      </dsp:txBody>
      <dsp:txXfrm>
        <a:off x="689850" y="99151"/>
        <a:ext cx="3224446" cy="10123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DF11E-C40D-4355-8EA6-0EBF4CAED371}">
      <dsp:nvSpPr>
        <dsp:cNvPr id="0" name=""/>
        <dsp:cNvSpPr/>
      </dsp:nvSpPr>
      <dsp:spPr>
        <a:xfrm>
          <a:off x="4011957" y="0"/>
          <a:ext cx="5257388" cy="5257388"/>
        </a:xfrm>
        <a:prstGeom prst="triangle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0DE16-4B6E-47BB-BCA9-38A11D8AE87E}">
      <dsp:nvSpPr>
        <dsp:cNvPr id="0" name=""/>
        <dsp:cNvSpPr/>
      </dsp:nvSpPr>
      <dsp:spPr>
        <a:xfrm>
          <a:off x="6737011" y="649007"/>
          <a:ext cx="3417302" cy="11664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Silver – Basic, entry level. Current rewards program. Current offer = Earn a free Dave’s Single with sign up. </a:t>
          </a:r>
        </a:p>
      </dsp:txBody>
      <dsp:txXfrm>
        <a:off x="6793954" y="705950"/>
        <a:ext cx="3303416" cy="1052596"/>
      </dsp:txXfrm>
    </dsp:sp>
    <dsp:sp modelId="{B1B66941-0168-4DFE-B3DD-D35CDD028980}">
      <dsp:nvSpPr>
        <dsp:cNvPr id="0" name=""/>
        <dsp:cNvSpPr/>
      </dsp:nvSpPr>
      <dsp:spPr>
        <a:xfrm>
          <a:off x="6737011" y="1957133"/>
          <a:ext cx="3417302" cy="11664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Gold – After 50</a:t>
          </a:r>
          <a:r>
            <a:rPr lang="en-US" sz="1400" kern="1200" baseline="30000" dirty="0"/>
            <a:t>th</a:t>
          </a:r>
          <a:r>
            <a:rPr lang="en-US" sz="1400" kern="1200" dirty="0"/>
            <a:t> reward point is earned customers reach Gold Status where they can earn </a:t>
          </a:r>
          <a:r>
            <a:rPr lang="en-US" sz="1400" b="1" u="sng" kern="1200" dirty="0"/>
            <a:t>monthly</a:t>
          </a:r>
          <a:r>
            <a:rPr lang="en-US" sz="1400" kern="1200" dirty="0"/>
            <a:t> rewards and have the option to increase reward earnings through successful completion of tasks.   </a:t>
          </a:r>
        </a:p>
      </dsp:txBody>
      <dsp:txXfrm>
        <a:off x="6793954" y="2014076"/>
        <a:ext cx="3303416" cy="1052596"/>
      </dsp:txXfrm>
    </dsp:sp>
    <dsp:sp modelId="{82235E13-894B-4D3F-9453-87E93FF4AD47}">
      <dsp:nvSpPr>
        <dsp:cNvPr id="0" name=""/>
        <dsp:cNvSpPr/>
      </dsp:nvSpPr>
      <dsp:spPr>
        <a:xfrm>
          <a:off x="6766330" y="3304694"/>
          <a:ext cx="3358695" cy="143248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Platinum – Reached after customer reaches their 250</a:t>
          </a:r>
          <a:r>
            <a:rPr lang="en-US" sz="1400" kern="1200" baseline="30000" dirty="0"/>
            <a:t>th</a:t>
          </a:r>
          <a:r>
            <a:rPr lang="en-US" sz="1400" kern="1200" dirty="0"/>
            <a:t> reward point. This makes them eligible for </a:t>
          </a:r>
          <a:r>
            <a:rPr lang="en-US" sz="1400" b="1" u="sng" kern="1200" dirty="0"/>
            <a:t>weekly</a:t>
          </a:r>
          <a:r>
            <a:rPr lang="en-US" sz="1400" kern="1200" dirty="0"/>
            <a:t> reward offers. Like the Gold level they can also increase reward points through successful completion of challenges.</a:t>
          </a:r>
        </a:p>
      </dsp:txBody>
      <dsp:txXfrm>
        <a:off x="6836258" y="3374622"/>
        <a:ext cx="3218839" cy="1292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46EF4-5A72-4966-A3C9-AD3AAB576D07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</a:t>
          </a:r>
        </a:p>
      </dsp:txBody>
      <dsp:txXfrm rot="-5400000">
        <a:off x="2" y="514254"/>
        <a:ext cx="1023201" cy="438516"/>
      </dsp:txXfrm>
    </dsp:sp>
    <dsp:sp modelId="{1C9C5A33-C5D2-4E83-8966-84928B422072}">
      <dsp:nvSpPr>
        <dsp:cNvPr id="0" name=""/>
        <dsp:cNvSpPr/>
      </dsp:nvSpPr>
      <dsp:spPr>
        <a:xfrm rot="5400000">
          <a:off x="4100542" y="-3074687"/>
          <a:ext cx="950116" cy="71047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Apply recommended strategies to Wendy's in one city for the duration of one quarter. </a:t>
          </a:r>
        </a:p>
      </dsp:txBody>
      <dsp:txXfrm rot="-5400000">
        <a:off x="1023202" y="49034"/>
        <a:ext cx="7058417" cy="857354"/>
      </dsp:txXfrm>
    </dsp:sp>
    <dsp:sp modelId="{626F2505-D667-4523-B973-71953E236E30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</a:t>
          </a:r>
        </a:p>
      </dsp:txBody>
      <dsp:txXfrm rot="-5400000">
        <a:off x="2" y="1831468"/>
        <a:ext cx="1023201" cy="438516"/>
      </dsp:txXfrm>
    </dsp:sp>
    <dsp:sp modelId="{EA150626-FFF0-442A-83CA-0B05C4871015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If successful, apply recommended strategies to an entire DMA.</a:t>
          </a:r>
        </a:p>
      </dsp:txBody>
      <dsp:txXfrm rot="-5400000">
        <a:off x="1023202" y="1366248"/>
        <a:ext cx="7058417" cy="857354"/>
      </dsp:txXfrm>
    </dsp:sp>
    <dsp:sp modelId="{9BCE2591-61CA-43AB-9DA5-789EB9119555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</a:t>
          </a:r>
        </a:p>
      </dsp:txBody>
      <dsp:txXfrm rot="-5400000">
        <a:off x="2" y="3148682"/>
        <a:ext cx="1023201" cy="438516"/>
      </dsp:txXfrm>
    </dsp:sp>
    <dsp:sp modelId="{212EE16D-462E-4357-A6D4-5BFD5938B449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Use multivariate testing to analyze impact of new marketing strategy adjustments on variables, menu item sales. </a:t>
          </a:r>
        </a:p>
      </dsp:txBody>
      <dsp:txXfrm rot="-5400000">
        <a:off x="1023202" y="2683463"/>
        <a:ext cx="7058417" cy="857354"/>
      </dsp:txXfrm>
    </dsp:sp>
    <dsp:sp modelId="{03F6836C-570F-4123-9590-033A4D34BF3B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</a:t>
          </a:r>
        </a:p>
      </dsp:txBody>
      <dsp:txXfrm rot="-5400000">
        <a:off x="2" y="4465896"/>
        <a:ext cx="1023201" cy="438516"/>
      </dsp:txXfrm>
    </dsp:sp>
    <dsp:sp modelId="{D14B8007-718D-4004-9A73-0FF2D879CC4A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If successful lift in revenue is achieved after both testing phases have concluded, roll out new strategies nationwide. </a:t>
          </a:r>
        </a:p>
      </dsp:txBody>
      <dsp:txXfrm rot="-5400000">
        <a:off x="1023202" y="4000677"/>
        <a:ext cx="7058417" cy="857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0.51822</cdr:x>
      <cdr:y>0.81336</cdr:y>
    </cdr:from>
    <cdr:to>
      <cdr:x>0.65432</cdr:x>
      <cdr:y>0.92245</cdr:y>
    </cdr:to>
    <cdr:sp macro="" textlink="">
      <cdr:nvSpPr>
        <cdr:cNvPr id="4" name="TextBox 1"/>
        <cdr:cNvSpPr txBox="1"/>
      </cdr:nvSpPr>
      <cdr:spPr>
        <a:xfrm xmlns:a="http://schemas.openxmlformats.org/drawingml/2006/main" rot="281728">
          <a:off x="5883964" y="4568031"/>
          <a:ext cx="1545358" cy="61267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dirty="0"/>
            <a:t>Hamburgers or Bust!</a:t>
          </a:r>
        </a:p>
      </cdr:txBody>
    </cdr:sp>
  </cdr:relSizeAnchor>
  <cdr:relSizeAnchor xmlns:cdr="http://schemas.openxmlformats.org/drawingml/2006/chartDrawing">
    <cdr:from>
      <cdr:x>0.18632</cdr:x>
      <cdr:y>0.73026</cdr:y>
    </cdr:from>
    <cdr:to>
      <cdr:x>0.30818</cdr:x>
      <cdr:y>0.83935</cdr:y>
    </cdr:to>
    <cdr:sp macro="" textlink="">
      <cdr:nvSpPr>
        <cdr:cNvPr id="2" name="TextBox 1"/>
        <cdr:cNvSpPr txBox="1"/>
      </cdr:nvSpPr>
      <cdr:spPr>
        <a:xfrm xmlns:a="http://schemas.openxmlformats.org/drawingml/2006/main" rot="502277">
          <a:off x="2115582" y="4101329"/>
          <a:ext cx="1383532" cy="61267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Frosty Fans</a:t>
          </a:r>
        </a:p>
      </cdr:txBody>
    </cdr:sp>
  </cdr:relSizeAnchor>
  <cdr:relSizeAnchor xmlns:cdr="http://schemas.openxmlformats.org/drawingml/2006/chartDrawing">
    <cdr:from>
      <cdr:x>0.34036</cdr:x>
      <cdr:y>0.77331</cdr:y>
    </cdr:from>
    <cdr:to>
      <cdr:x>0.47646</cdr:x>
      <cdr:y>0.8824</cdr:y>
    </cdr:to>
    <cdr:sp macro="" textlink="">
      <cdr:nvSpPr>
        <cdr:cNvPr id="3" name="TextBox 1"/>
        <cdr:cNvSpPr txBox="1"/>
      </cdr:nvSpPr>
      <cdr:spPr>
        <a:xfrm xmlns:a="http://schemas.openxmlformats.org/drawingml/2006/main" rot="313620">
          <a:off x="3864554" y="4343119"/>
          <a:ext cx="1545358" cy="61267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dirty="0"/>
            <a:t>Health Nuts</a:t>
          </a:r>
        </a:p>
      </cdr:txBody>
    </cdr:sp>
  </cdr:relSizeAnchor>
  <cdr:relSizeAnchor xmlns:cdr="http://schemas.openxmlformats.org/drawingml/2006/chartDrawing">
    <cdr:from>
      <cdr:x>0.70289</cdr:x>
      <cdr:y>0.86972</cdr:y>
    </cdr:from>
    <cdr:to>
      <cdr:x>0.86096</cdr:x>
      <cdr:y>0.97881</cdr:y>
    </cdr:to>
    <cdr:sp macro="" textlink="">
      <cdr:nvSpPr>
        <cdr:cNvPr id="5" name="TextBox 1"/>
        <cdr:cNvSpPr txBox="1"/>
      </cdr:nvSpPr>
      <cdr:spPr>
        <a:xfrm xmlns:a="http://schemas.openxmlformats.org/drawingml/2006/main" rot="281728">
          <a:off x="7980859" y="4884571"/>
          <a:ext cx="1794658" cy="61267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dirty="0"/>
            <a:t>Soccer Parents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6A1454-E3FB-4737-93A6-D1E47A159D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2F827-F551-4F5F-9085-9755507200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C19F8-AEC5-451D-8C3E-2848575FE379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F5C42-4B4E-4F06-BA34-96D6096552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17CA5-88E5-4F33-9291-47054496D3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E956F-EC6B-482A-BD21-4F72CBFE1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21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721C3B1-364D-4901-96FF-311C74899403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03E5AE3-0829-48E6-8DB1-7FA99E32E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1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E5AE3-0829-48E6-8DB1-7FA99E32EC2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2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Unofficially voted most likely to riot should the supply of hamburgers ever run out.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E5AE3-0829-48E6-8DB1-7FA99E32EC2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5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graphs for: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Share of Total Revenue 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Profit Margin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Average Total Sales Value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% Customer Share compared to % revenue share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E5AE3-0829-48E6-8DB1-7FA99E32EC2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0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4FDC-A393-47F6-AAA3-D3EE9CA5C0CE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6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9C7E5-1C5C-486C-90DE-5940B7CC3918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EFBA-0B08-4530-80C1-04F75A170F19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1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3743-18B0-43DA-A270-3DDDEDDE7DA2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1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EA8C-B884-4EF2-8D2A-FF15C4334101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0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BBF7-6A6E-4E35-9E62-D279D116B47E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9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E9F5-01E5-4426-B916-30886A15B98C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2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4D782-5C2A-4FD5-8239-6E9D420D5BB5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DD33-A7D8-430B-A4A8-D0A574BC711C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7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C583-E297-43AC-8028-68FED5E14FA0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63F-253D-44D8-A5C0-07ED574EC44B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5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A6E20-7EF8-43B4-AAB6-83812D2E91C3}" type="datetime1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9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E35FB98-F511-40F2-A28F-7476228FA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79" y="4617721"/>
            <a:ext cx="2800777" cy="2176272"/>
          </a:xfrm>
        </p:spPr>
        <p:txBody>
          <a:bodyPr>
            <a:noAutofit/>
          </a:bodyPr>
          <a:lstStyle/>
          <a:p>
            <a:pPr algn="l"/>
            <a:r>
              <a:rPr 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7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Aarohi Tripathi</a:t>
            </a:r>
          </a:p>
          <a:p>
            <a:pPr algn="l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Yu-Ti Shih</a:t>
            </a:r>
          </a:p>
          <a:p>
            <a:pPr algn="l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Mengju, Lulu, Lu</a:t>
            </a:r>
          </a:p>
          <a:p>
            <a:pPr algn="l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Nirav Patel</a:t>
            </a:r>
          </a:p>
          <a:p>
            <a:pPr algn="l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Rita Metzinger</a:t>
            </a:r>
          </a:p>
          <a:p>
            <a:pPr algn="l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C6EBD-8FE7-48A2-BDCA-B1E4A937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04" y="740664"/>
            <a:ext cx="6019800" cy="4860989"/>
          </a:xfrm>
          <a:prstGeom prst="rect">
            <a:avLst/>
          </a:prstGeom>
        </p:spPr>
      </p:pic>
      <p:sp>
        <p:nvSpPr>
          <p:cNvPr id="4" name="AutoShape 2" descr="Image result for wendys logo">
            <a:extLst>
              <a:ext uri="{FF2B5EF4-FFF2-40B4-BE49-F238E27FC236}">
                <a16:creationId xmlns:a16="http://schemas.microsoft.com/office/drawing/2014/main" id="{00F88B3E-BC47-4C6A-83F1-81A1F61570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53025" y="2667000"/>
            <a:ext cx="18859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6D79-A17F-4423-B4B1-60030F8DD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050903">
            <a:off x="1839392" y="853830"/>
            <a:ext cx="4032658" cy="487243"/>
          </a:xfrm>
        </p:spPr>
        <p:txBody>
          <a:bodyPr>
            <a:noAutofit/>
          </a:bodyPr>
          <a:lstStyle/>
          <a:p>
            <a:br>
              <a:rPr lang="en-US" sz="3200" b="1" dirty="0">
                <a:solidFill>
                  <a:srgbClr val="C00000"/>
                </a:solidFill>
                <a:latin typeface="Bodoni MT" panose="02070603080606020203" pitchFamily="18" charset="0"/>
              </a:rPr>
            </a:br>
            <a:r>
              <a:rPr lang="en-US" sz="3200" b="1" dirty="0">
                <a:solidFill>
                  <a:srgbClr val="C00000"/>
                </a:solidFill>
                <a:latin typeface="Bodoni MT" panose="02070603080606020203" pitchFamily="18" charset="0"/>
              </a:rPr>
              <a:t>Do what tastes right 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B80D7-C3BC-4D4D-AEB6-DD11E9D7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0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CE147A-B190-4A38-8FFD-2136F841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649" y="5795503"/>
            <a:ext cx="1468582" cy="10624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1E81A4-E42E-4CF4-9E68-DCEA76F4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165" y="3265508"/>
            <a:ext cx="7648607" cy="34709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u="sng" dirty="0"/>
              <a:t>Suggestions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Bundle deals as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i) Salad + Bakery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ii) Salad + Bakery + Chicken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u="sng" dirty="0"/>
              <a:t>Marketing Recommendations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Send coupons for the bundles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Giving them options to customize Salads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More frequent reward points to attract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89" y="726865"/>
            <a:ext cx="9228554" cy="23173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 2 - Health Nuts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B06C9-E67D-47E9-958D-8549EA7D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2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7F21B-211B-46C7-B9D0-B54F71CD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405" y="1296413"/>
            <a:ext cx="676567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General Outlook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Segment Size (29.74%)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Revenue Share (13.98%)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Mostly purchase Hamburgers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Less likely to consume during dinner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u="sng" dirty="0"/>
              <a:t>Marcom and Elasticity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Increase the communication through Direct Mail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Decrease Email to the consumers in this segment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Inelastic (0.0518)</a:t>
            </a:r>
          </a:p>
          <a:p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 3 - Hamburgers or Bust!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C4C96-A1C2-41FC-B800-BDB4D05AA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3" t="25690" r="11897" b="16098"/>
          <a:stretch/>
        </p:blipFill>
        <p:spPr>
          <a:xfrm>
            <a:off x="6858000" y="1538869"/>
            <a:ext cx="4968055" cy="38248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862A5-C9FF-4129-A976-A50BF8A6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9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CE147A-B190-4A38-8FFD-2136F841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1E81A4-E42E-4CF4-9E68-DCEA76F4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907" y="3277954"/>
            <a:ext cx="9564493" cy="347098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u="sng" dirty="0"/>
              <a:t>Suggestions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Bundle deals as 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i) Hamburger + Hamburger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ii) Fries + Chicken + Beverage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u="sng" dirty="0"/>
              <a:t>Marketing Recommendation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Send coupons for the bundles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Promotional offers for dinner time such as Specialty Hamburgers exclusively for Dinner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61" y="844783"/>
            <a:ext cx="10107922" cy="21614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 3 - Hamburgers or Bust!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13F800-9052-4BE7-AFE8-4A7BBB68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1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7F21B-211B-46C7-B9D0-B54F71CD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948" y="1187556"/>
            <a:ext cx="523451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General Outlook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Segment Size (10.38%)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Revenue Share (58.69%)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Most Loyal Customer Segment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Highest number of transactions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Only segment with Kid’s Meals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Lowest Household Income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Most engaged customer segment with rewards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u="sng" dirty="0"/>
              <a:t>Marcom and Elasticity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Continue with the current marketing strategy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Inelastic (0.1865)</a:t>
            </a:r>
          </a:p>
          <a:p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 4 – Soccer Parents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25192-810A-4118-B444-1B22E9281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" t="22276" r="353" b="20325"/>
          <a:stretch/>
        </p:blipFill>
        <p:spPr>
          <a:xfrm>
            <a:off x="5651699" y="1438507"/>
            <a:ext cx="6534615" cy="393638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16A6A-C056-4AD3-AD62-0E9CFB4A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CE147A-B190-4A38-8FFD-2136F841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1E81A4-E42E-4CF4-9E68-DCEA76F4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201" y="2809445"/>
            <a:ext cx="10458111" cy="34709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u="sng" dirty="0"/>
              <a:t>Suggestions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Bundle deals as 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i) Fries + Value Meal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ii) Hamburger + Value Meal + Salad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iii) Chicken + Value Meal +Salad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iv) Value Meal + Hamburger + Chicken + Fries + Salad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u="sng" dirty="0"/>
              <a:t>Marketing Recommendations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Send more coupons for the bundles and offer different combo options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Offer goodies for kids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Increase rewards for afternoon and night spending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15" y="710198"/>
            <a:ext cx="9910685" cy="20992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 4 – Soccer Parents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CDA65-0340-4CA7-873E-37A7DF46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0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EEF52-5C78-47C7-9ABA-4D63DFDE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79628"/>
            <a:ext cx="1468582" cy="10624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 Recap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38703" y="1648864"/>
            <a:ext cx="54599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Segments are inelastic.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Slight increases in price (10-15%), should </a:t>
            </a:r>
            <a:r>
              <a:rPr lang="en-US" sz="2400" i="1" dirty="0"/>
              <a:t>not</a:t>
            </a:r>
            <a:r>
              <a:rPr lang="en-US" sz="2400" dirty="0"/>
              <a:t> be met with a negative response from the client base and will </a:t>
            </a:r>
            <a:r>
              <a:rPr lang="en-US" sz="2400" b="1" i="1" u="sng" dirty="0">
                <a:solidFill>
                  <a:srgbClr val="0000FF"/>
                </a:solidFill>
              </a:rPr>
              <a:t>increase total revenue by 11%.</a:t>
            </a:r>
          </a:p>
          <a:p>
            <a:endParaRPr lang="en-US" sz="2400" b="1" i="1" u="sng" dirty="0">
              <a:solidFill>
                <a:srgbClr val="0000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Half of the segments are not receptive to SMS communication.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We can concentrate our marketing messaging efforts in other channels.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E8A8D-E787-4CF6-A99E-2D03BD5B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57" y="1292669"/>
            <a:ext cx="5852160" cy="39044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CE9E-8AC9-43A9-AABC-074EFED9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8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EEF52-5C78-47C7-9ABA-4D63DFDE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79628"/>
            <a:ext cx="1468582" cy="10624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Financial Implications 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702604"/>
              </p:ext>
            </p:extLst>
          </p:nvPr>
        </p:nvGraphicFramePr>
        <p:xfrm>
          <a:off x="682957" y="1743093"/>
          <a:ext cx="10820400" cy="2186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4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4345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Current 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Elasticity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Price Change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New Revenue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% Increase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Frosty Fans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$ 14,307.81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             0.0939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$ 16,222.18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13%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Health Nuts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$ 14,701.72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             0.0608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$ 16,073.54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9%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Hamburgers or Bust!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$ 14,222.81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             0.0518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$ 16,229.06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14%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Soccer Parents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$ 22,162.79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             0.1865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$ 23,924.29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8%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+mn-lt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2000" b="1" u="none" strike="noStrike" dirty="0">
                          <a:effectLst/>
                          <a:latin typeface="+mn-lt"/>
                        </a:rPr>
                        <a:t>$ 65,395.13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+mn-lt"/>
                        </a:rPr>
                        <a:t> $ 72,449.07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+mn-lt"/>
                        </a:rPr>
                        <a:t>11%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078294" y="4592785"/>
            <a:ext cx="8645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Estimated Difference (Revenue) Per Store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$ 7,053.94 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E26D3-41D2-4E3B-B343-CB5291D5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8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EEF52-5C78-47C7-9ABA-4D63DFDE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79628"/>
            <a:ext cx="1468582" cy="10624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Rewards Program Upgrades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50531-FE3A-4CD2-BE00-D7BB8162BB1E}"/>
              </a:ext>
            </a:extLst>
          </p:cNvPr>
          <p:cNvSpPr txBox="1"/>
          <p:nvPr/>
        </p:nvSpPr>
        <p:spPr>
          <a:xfrm>
            <a:off x="89209" y="710198"/>
            <a:ext cx="5865542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Reward existing loyal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Encourage engagement from segments not actively participating in rewards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Encourage increased buying patterns in terms of quantity, frequency, and time of day to maximize potential revenue.</a:t>
            </a:r>
          </a:p>
          <a:p>
            <a:endParaRPr lang="en-US" sz="2000" dirty="0"/>
          </a:p>
          <a:p>
            <a:r>
              <a:rPr lang="en-US" sz="2000" b="1" dirty="0"/>
              <a:t>Method: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Competitive, game based 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Ex: Try three different menu items within ten days.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Craft reward challenges specifically tailored to each segments buying behaviors and ideal product bundling.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Ex: Health Nuts Segment- Earn double rewards points when you buy a chicken menu item in the evening.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Combines both a time and menu item with growth potential.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100111-6B9A-4783-8F37-6B9599A86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956952"/>
              </p:ext>
            </p:extLst>
          </p:nvPr>
        </p:nvGraphicFramePr>
        <p:xfrm>
          <a:off x="1652860" y="1053488"/>
          <a:ext cx="10154314" cy="5257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E70F-9C98-4B5B-9D7A-4A84D214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16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A2B3-49B5-4C9B-832B-B353129C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229"/>
            <a:ext cx="10515600" cy="1325563"/>
          </a:xfrm>
        </p:spPr>
        <p:txBody>
          <a:bodyPr/>
          <a:lstStyle/>
          <a:p>
            <a:r>
              <a:rPr lang="en-US" dirty="0"/>
              <a:t>Test &amp; Learn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3863-7C1A-4BD1-9CAC-70C3291AD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16E78-1021-49A3-AE91-BC08E73C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0"/>
            <a:ext cx="1468582" cy="106249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62BF2E-900C-431E-82CA-7FD3B085E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380114"/>
              </p:ext>
            </p:extLst>
          </p:nvPr>
        </p:nvGraphicFramePr>
        <p:xfrm>
          <a:off x="1775522" y="12919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23FA5-DA32-4D54-B18B-F504794E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0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ndy's Bumps Burger King As Number 2 Fast-Food Chain (Suck It, Whopper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58" y="0"/>
            <a:ext cx="10179272" cy="679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7532E7-2E2A-45CA-B1D3-8CEF18B3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52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6314" cy="69931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Agenda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A2A82-1C91-430A-8F4F-284F97E94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90" y="1438126"/>
            <a:ext cx="3518850" cy="3366047"/>
          </a:xfrm>
        </p:spPr>
        <p:txBody>
          <a:bodyPr>
            <a:normAutofit/>
          </a:bodyPr>
          <a:lstStyle/>
          <a:p>
            <a:r>
              <a:rPr lang="en-US" sz="2400" dirty="0"/>
              <a:t>Executive Summary</a:t>
            </a:r>
          </a:p>
          <a:p>
            <a:r>
              <a:rPr lang="en-US" sz="2400" dirty="0"/>
              <a:t>Analytics Strategy</a:t>
            </a:r>
          </a:p>
          <a:p>
            <a:r>
              <a:rPr lang="en-US" sz="2400" dirty="0"/>
              <a:t>Market Segmentation</a:t>
            </a:r>
          </a:p>
          <a:p>
            <a:r>
              <a:rPr lang="en-US" sz="2400" dirty="0"/>
              <a:t>Actionable Insights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FFBD3-CBDD-4555-98F2-43AF50255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2" r="7405" b="2"/>
          <a:stretch/>
        </p:blipFill>
        <p:spPr>
          <a:xfrm>
            <a:off x="4902147" y="699317"/>
            <a:ext cx="7284168" cy="61586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EFE53-8B29-4ECF-92F9-E60291F0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7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F0A32D-FC1F-44C5-B693-07E2E53F6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51" b="87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3F77A-23EF-42A8-B67C-2D4F3AF7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262626"/>
                </a:solidFill>
              </a:rPr>
              <a:t>Thank You!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E7C3A8-9E47-4811-868A-DF3B5A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4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9B0643-75F3-4124-9D1C-67CA13D41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925" y="1690688"/>
            <a:ext cx="5133975" cy="4019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730FB-0072-4CC0-9325-3ACD2FE81F44}"/>
              </a:ext>
            </a:extLst>
          </p:cNvPr>
          <p:cNvSpPr txBox="1"/>
          <p:nvPr/>
        </p:nvSpPr>
        <p:spPr>
          <a:xfrm>
            <a:off x="283780" y="1234440"/>
            <a:ext cx="613278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About Wendy’s: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service restaurant established in </a:t>
            </a:r>
            <a:r>
              <a:rPr lang="en-US" u="sng" dirty="0"/>
              <a:t>1969 by Dave Thomas</a:t>
            </a:r>
            <a:r>
              <a:rPr lang="en-US" dirty="0"/>
              <a:t> in Columbus, Ohio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Headquarters – Dublin Ohio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126,537</a:t>
            </a:r>
            <a:r>
              <a:rPr lang="en-US" dirty="0"/>
              <a:t> Total Restaurants Internally as of July 2018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5,739 in the United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NASDAQ | WEN $17.66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Business Objectives: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Maximize revenue based on segmentation, product bundling and pricing structures.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loyalty base and profit margins by optimizing marketing communication and promotions.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Financial Impact: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our proposed methodology is applied to all U.S. based Wendy’s locations,  we project an increased total revenue of </a:t>
            </a:r>
            <a:r>
              <a:rPr lang="en-US" sz="2400" dirty="0">
                <a:solidFill>
                  <a:srgbClr val="0000FF"/>
                </a:solidFill>
              </a:rPr>
              <a:t>$</a:t>
            </a:r>
            <a:r>
              <a:rPr lang="en-US" sz="2400" b="1" dirty="0">
                <a:solidFill>
                  <a:srgbClr val="0000FF"/>
                </a:solidFill>
              </a:rPr>
              <a:t>40,482,561.66 !!!</a:t>
            </a:r>
            <a:endParaRPr lang="en-US" sz="2400" dirty="0">
              <a:solidFill>
                <a:srgbClr val="0000F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BE4E0-2554-44CF-86D2-2CF1FAF3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Executive Summary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E8227-D089-43EC-9A79-82CB1CEF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0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BE4E0-2554-44CF-86D2-2CF1FAF3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304" y="5795503"/>
            <a:ext cx="1468582" cy="1062497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C1B946A4-1707-4AE4-B416-54F4F4CFA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970294"/>
              </p:ext>
            </p:extLst>
          </p:nvPr>
        </p:nvGraphicFramePr>
        <p:xfrm>
          <a:off x="119744" y="849087"/>
          <a:ext cx="11277600" cy="6062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Analytics Strategy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FC44B-B916-4C88-98BB-183B8296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6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46922-D271-4C78-91A6-5D0E933D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508" y="1900936"/>
            <a:ext cx="9088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Segment 1 : Frosty Fans</a:t>
            </a:r>
          </a:p>
          <a:p>
            <a:r>
              <a:rPr lang="en-US" sz="3600" dirty="0"/>
              <a:t>Segment 2 : Health Nuts</a:t>
            </a:r>
          </a:p>
          <a:p>
            <a:r>
              <a:rPr lang="en-US" sz="3600" dirty="0"/>
              <a:t>Segment 3 : Hamburgers or Bust!</a:t>
            </a:r>
          </a:p>
          <a:p>
            <a:r>
              <a:rPr lang="en-US" sz="3600" dirty="0"/>
              <a:t>Segment 4 : Soccer Parents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Segmentation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C2AB2-4639-466F-B044-009F788C9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14" y="1864291"/>
            <a:ext cx="5715000" cy="30670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35AA38-9917-44D5-8DAC-340B4309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2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44191CB-E47C-41DB-B7A8-7372B3C939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474229"/>
              </p:ext>
            </p:extLst>
          </p:nvPr>
        </p:nvGraphicFramePr>
        <p:xfrm>
          <a:off x="501031" y="1146047"/>
          <a:ext cx="11354271" cy="5616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0091AA-0FBD-4448-B5E1-76932FC41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Segmentation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B9460-5CC6-4FC6-9303-7E8BE5C9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0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7F21B-211B-46C7-B9D0-B54F71CD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737" y="1075243"/>
            <a:ext cx="557677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General Outlook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Segment Size (28.66%)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Highest Household Income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Revenue Share (13.78%)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Mostly purchase frostys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Most users for redeeming the welcome reward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u="sng" dirty="0"/>
              <a:t>Marcom and Elasticity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Increase the communication through SMS and email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Decrease direct mails to the consumers in this segment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Inelastic (0.0939)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 1 - Frosty Fans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2B369-DF44-4A52-89FC-400DBBA9F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9" t="15413" r="19317" b="5011"/>
          <a:stretch/>
        </p:blipFill>
        <p:spPr>
          <a:xfrm>
            <a:off x="7883911" y="869474"/>
            <a:ext cx="3166947" cy="54572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0027A-123F-4AC0-BE95-3BC3AEEB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4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CE147A-B190-4A38-8FFD-2136F841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1E81A4-E42E-4CF4-9E68-DCEA76F4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997" y="3050574"/>
            <a:ext cx="10909005" cy="347098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u="sng" dirty="0"/>
              <a:t>Suggestions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Bundle deals as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i) Frosty + Bakery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ii) Bakery + Chicken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iii) Frosty + Bakery + Chicken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iv) Fries + Beverage + Value Meal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u="sng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u="sng" dirty="0"/>
              <a:t>Marketing Recommendations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Send coupons for the bundles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Extra rewards for Frostys to engage them more into reward program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02" y="812125"/>
            <a:ext cx="10010807" cy="21406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 1 - Frosty Fans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2132A6-D133-47E3-967B-48AA9377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2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7F21B-211B-46C7-B9D0-B54F71CD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18" y="5795503"/>
            <a:ext cx="1468582" cy="106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406" y="1296413"/>
            <a:ext cx="625776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General Outlook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Largest segment (31.22%)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Revenue Share (13.55%)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Mostly purchase Salad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Highest consumption during Breakfast, Afternoon and 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u="sng" dirty="0"/>
              <a:t>Marcom and Elasticity</a:t>
            </a: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Increase the communication through Direct mail and SMS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Decrease Email to the consumers in this segment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Inelastic (0.0608)</a:t>
            </a:r>
          </a:p>
          <a:p>
            <a:endParaRPr lang="en-US" sz="240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392D383-9E35-4F2B-B246-ED2C5994E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4723" y="1195449"/>
            <a:ext cx="4797068" cy="44470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BF38AB-EFE1-460E-A61E-DAD8F5364A4A}"/>
              </a:ext>
            </a:extLst>
          </p:cNvPr>
          <p:cNvSpPr txBox="1">
            <a:spLocks/>
          </p:cNvSpPr>
          <p:nvPr/>
        </p:nvSpPr>
        <p:spPr>
          <a:xfrm>
            <a:off x="0" y="10881"/>
            <a:ext cx="12186314" cy="699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Segment 2 - Health Nuts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F550A-4F1D-44EB-B4E5-6343785B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03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5172</TotalTime>
  <Words>1040</Words>
  <Application>Microsoft Office PowerPoint</Application>
  <PresentationFormat>Widescreen</PresentationFormat>
  <Paragraphs>238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Bodoni MT</vt:lpstr>
      <vt:lpstr>Calibri</vt:lpstr>
      <vt:lpstr>Calibri Light</vt:lpstr>
      <vt:lpstr>Times New Roman</vt:lpstr>
      <vt:lpstr>Wingdings</vt:lpstr>
      <vt:lpstr>Office Theme</vt:lpstr>
      <vt:lpstr> Do what tastes right !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&amp; Learn Plan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Wendy’s</dc:title>
  <dc:creator>Metzinger, Rita (CAI - Dallas)</dc:creator>
  <cp:lastModifiedBy>Metzinger, Rita (CAI - Dallas)</cp:lastModifiedBy>
  <cp:revision>148</cp:revision>
  <cp:lastPrinted>2018-07-23T21:35:51Z</cp:lastPrinted>
  <dcterms:created xsi:type="dcterms:W3CDTF">2018-07-19T21:25:19Z</dcterms:created>
  <dcterms:modified xsi:type="dcterms:W3CDTF">2018-07-31T19:41:54Z</dcterms:modified>
</cp:coreProperties>
</file>